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268-A845-470D-BDFD-B9BA9D357C2C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CB-A0E7-4E22-999D-124383E44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6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268-A845-470D-BDFD-B9BA9D357C2C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CB-A0E7-4E22-999D-124383E44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09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268-A845-470D-BDFD-B9BA9D357C2C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CB-A0E7-4E22-999D-124383E44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28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268-A845-470D-BDFD-B9BA9D357C2C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CB-A0E7-4E22-999D-124383E44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19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268-A845-470D-BDFD-B9BA9D357C2C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CB-A0E7-4E22-999D-124383E44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268-A845-470D-BDFD-B9BA9D357C2C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CB-A0E7-4E22-999D-124383E44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30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268-A845-470D-BDFD-B9BA9D357C2C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CB-A0E7-4E22-999D-124383E44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49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268-A845-470D-BDFD-B9BA9D357C2C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CB-A0E7-4E22-999D-124383E44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62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268-A845-470D-BDFD-B9BA9D357C2C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CB-A0E7-4E22-999D-124383E44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21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268-A845-470D-BDFD-B9BA9D357C2C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CB-A0E7-4E22-999D-124383E44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13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CB268-A845-470D-BDFD-B9BA9D357C2C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0C8CB-A0E7-4E22-999D-124383E44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15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CB268-A845-470D-BDFD-B9BA9D357C2C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0C8CB-A0E7-4E22-999D-124383E44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59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5868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1912" y="335311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‘A pair of star-crossed lovers take their life’ prologue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988509" y="1023082"/>
            <a:ext cx="4258849" cy="142796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Technique?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170136" y="4923382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Image created?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585556" y="4836189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Connotations and synonyms?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7778663" y="945017"/>
            <a:ext cx="4258849" cy="142796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Effect on the audience?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1988509" y="1027282"/>
            <a:ext cx="4258849" cy="142796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Foreshadowing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7778663" y="592522"/>
            <a:ext cx="4258849" cy="185852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00B050"/>
                </a:solidFill>
              </a:rPr>
              <a:t>Shows the theme of fate (from the very start of the play)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988509" y="4923382"/>
            <a:ext cx="4924815" cy="1934618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The lovers have no choice – control of society / family / fate / religion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7585556" y="4836188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Fated, uncontrollable, destined, predetermined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76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9500" y="365125"/>
            <a:ext cx="7984299" cy="1325563"/>
          </a:xfrm>
        </p:spPr>
        <p:txBody>
          <a:bodyPr/>
          <a:lstStyle/>
          <a:p>
            <a:r>
              <a:rPr lang="en-GB" dirty="0" smtClean="0"/>
              <a:t>Dazzle the examiner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the prologue, Shakespeare foreshadows the end of the play when the ‘star-crossed lovers take their life’. This may suggest that we have no control over our destiny and that our lives are pre-determined. As the audience watch the ‘lovers’’ fate unfold, we already know of the violent outcome. This makes us feel utterly helpless, reflecting the feeling of life being destined beyond our control.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24" b="94330" l="2317" r="9575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83159" y="103981"/>
            <a:ext cx="2466975" cy="18478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45283" y="4672209"/>
            <a:ext cx="8259871" cy="18789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Maybe you could link this to the feeling of control from the Church / family / patriarch / society that would have been typical at the time.  And comment on how Shakespeare reflects out submission to these things on his stage.</a:t>
            </a: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24" b="94330" l="2317" r="9575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4262" y="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24" b="94330" l="2317" r="9575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354575">
            <a:off x="2270637" y="5092973"/>
            <a:ext cx="1724089" cy="129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1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Re-cap slide for another lesson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Parting is such sweet sorrow’ – A2, S1</a:t>
            </a:r>
          </a:p>
          <a:p>
            <a:pPr marL="0" indent="0">
              <a:buNone/>
            </a:pPr>
            <a:r>
              <a:rPr lang="en-GB" dirty="0" smtClean="0"/>
              <a:t>‘A plague O’ both your houses’ A3, S1</a:t>
            </a:r>
          </a:p>
          <a:p>
            <a:pPr marL="0" indent="0">
              <a:buNone/>
            </a:pPr>
            <a:r>
              <a:rPr lang="en-GB" dirty="0" smtClean="0"/>
              <a:t>‘hang thee young baggage […] or never after look me in the face’ A3, S5</a:t>
            </a:r>
          </a:p>
          <a:p>
            <a:pPr marL="0" indent="0">
              <a:buNone/>
            </a:pPr>
            <a:r>
              <a:rPr lang="en-GB" dirty="0" smtClean="0"/>
              <a:t>‘oh she doth teach the torches to burn bright’ A1, S5</a:t>
            </a:r>
          </a:p>
          <a:p>
            <a:pPr marL="0" indent="0">
              <a:buNone/>
            </a:pPr>
            <a:r>
              <a:rPr lang="en-GB" dirty="0" smtClean="0"/>
              <a:t>‘did my heart love till now?” A1, S5</a:t>
            </a:r>
          </a:p>
          <a:p>
            <a:pPr marL="0" indent="0">
              <a:buNone/>
            </a:pPr>
            <a:r>
              <a:rPr lang="en-GB" dirty="0" smtClean="0"/>
              <a:t>‘A pair of star-crossed lovers take their life’ prologue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2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 these quotes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179" y="1825625"/>
            <a:ext cx="109046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‘Parting is such sweet sorrow’ – A2, S1</a:t>
            </a:r>
          </a:p>
          <a:p>
            <a:pPr marL="0" indent="0">
              <a:buNone/>
            </a:pPr>
            <a:r>
              <a:rPr lang="en-GB" sz="3600" dirty="0" smtClean="0"/>
              <a:t>‘A plague O’ both your houses’ A3, S1</a:t>
            </a:r>
          </a:p>
          <a:p>
            <a:pPr marL="0" indent="0">
              <a:buNone/>
            </a:pPr>
            <a:r>
              <a:rPr lang="en-GB" sz="3600" dirty="0" smtClean="0"/>
              <a:t>‘hang thee young baggage […] or never after look me in the face’ A3, S5</a:t>
            </a:r>
          </a:p>
          <a:p>
            <a:pPr marL="0" indent="0">
              <a:buNone/>
            </a:pPr>
            <a:r>
              <a:rPr lang="en-GB" sz="3600" dirty="0" smtClean="0"/>
              <a:t>‘oh she doth teach the torches to burn bright’ A1, S5</a:t>
            </a:r>
          </a:p>
          <a:p>
            <a:pPr marL="0" indent="0">
              <a:buNone/>
            </a:pPr>
            <a:r>
              <a:rPr lang="en-GB" sz="3600" dirty="0" smtClean="0"/>
              <a:t>‘did my heart love till now?” A1, S5</a:t>
            </a:r>
          </a:p>
          <a:p>
            <a:pPr marL="0" indent="0">
              <a:buNone/>
            </a:pPr>
            <a:r>
              <a:rPr lang="en-GB" sz="3600" dirty="0" smtClean="0"/>
              <a:t>‘A pair of star-crossed lovers take their life’ prologue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0232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remember them?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179" y="1825625"/>
            <a:ext cx="109046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‘______   is such _____ sorrow’ – A2, S1</a:t>
            </a:r>
          </a:p>
          <a:p>
            <a:pPr marL="0" indent="0">
              <a:buNone/>
            </a:pPr>
            <a:r>
              <a:rPr lang="en-GB" sz="3600" dirty="0" smtClean="0"/>
              <a:t>‘A _____  O’ _____ your _____’ A3, S1</a:t>
            </a:r>
          </a:p>
          <a:p>
            <a:pPr marL="0" indent="0">
              <a:buNone/>
            </a:pPr>
            <a:r>
              <a:rPr lang="en-GB" sz="3600" dirty="0" smtClean="0"/>
              <a:t>‘____ thee young _____ […] or never after ____ me in the face’ A3, S5</a:t>
            </a:r>
          </a:p>
          <a:p>
            <a:pPr marL="0" indent="0">
              <a:buNone/>
            </a:pPr>
            <a:r>
              <a:rPr lang="en-GB" sz="3600" dirty="0" smtClean="0"/>
              <a:t>‘oh she doth ____ the _____ to burn ____’ A1, S5</a:t>
            </a:r>
          </a:p>
          <a:p>
            <a:pPr marL="0" indent="0">
              <a:buNone/>
            </a:pPr>
            <a:r>
              <a:rPr lang="en-GB" sz="3600" dirty="0" smtClean="0"/>
              <a:t>‘did my ____ love till _____?” A1, S5</a:t>
            </a:r>
          </a:p>
          <a:p>
            <a:pPr marL="0" indent="0">
              <a:buNone/>
            </a:pPr>
            <a:r>
              <a:rPr lang="en-GB" sz="3600" dirty="0" smtClean="0"/>
              <a:t>‘A pair of _____-____ lovers take their _____’ prologue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18092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did you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179" y="1825625"/>
            <a:ext cx="109046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‘Parting is such sweet sorrow’ – A2, S1</a:t>
            </a:r>
          </a:p>
          <a:p>
            <a:pPr marL="0" indent="0">
              <a:buNone/>
            </a:pPr>
            <a:r>
              <a:rPr lang="en-GB" sz="3600" dirty="0" smtClean="0"/>
              <a:t>‘A plague O’ both your houses’ A3, S1</a:t>
            </a:r>
          </a:p>
          <a:p>
            <a:pPr marL="0" indent="0">
              <a:buNone/>
            </a:pPr>
            <a:r>
              <a:rPr lang="en-GB" sz="3600" dirty="0" smtClean="0"/>
              <a:t>‘hang thee young baggage […] or never after look me in the face’ A3, S5</a:t>
            </a:r>
          </a:p>
          <a:p>
            <a:pPr marL="0" indent="0">
              <a:buNone/>
            </a:pPr>
            <a:r>
              <a:rPr lang="en-GB" sz="3600" dirty="0" smtClean="0"/>
              <a:t>‘oh she doth teach the torches to burn bright’ A1, S5</a:t>
            </a:r>
          </a:p>
          <a:p>
            <a:pPr marL="0" indent="0">
              <a:buNone/>
            </a:pPr>
            <a:r>
              <a:rPr lang="en-GB" sz="3600" dirty="0" smtClean="0"/>
              <a:t>‘did my heart love till now?” A1, S5</a:t>
            </a:r>
          </a:p>
          <a:p>
            <a:pPr marL="0" indent="0">
              <a:buNone/>
            </a:pPr>
            <a:r>
              <a:rPr lang="en-GB" sz="3600" dirty="0" smtClean="0"/>
              <a:t>‘A pair of star-crossed lovers take their life’ prologue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3341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338512"/>
            <a:ext cx="10515600" cy="1325563"/>
          </a:xfrm>
        </p:spPr>
        <p:txBody>
          <a:bodyPr/>
          <a:lstStyle/>
          <a:p>
            <a:r>
              <a:rPr lang="en-GB" dirty="0" smtClean="0"/>
              <a:t>‘Parting is such sweet sorrow’ – A2, S1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046957" y="1728592"/>
            <a:ext cx="4258849" cy="142796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Technique?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181617" y="4440520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Image created?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305806" y="4216964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Connotations and synonyms?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7707683" y="1420116"/>
            <a:ext cx="4258849" cy="142796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Effect on the audience?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046956" y="1728591"/>
            <a:ext cx="4258849" cy="142796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Sibilance 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7707683" y="989556"/>
            <a:ext cx="4258849" cy="185852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Creates sympathy and highlights R and J’s love / need to be together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181617" y="4440520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Parting – separation… difficult… physically painful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7305806" y="4216964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Sadness, despair, grief, mourning, loss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45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170955"/>
            <a:ext cx="10515600" cy="1325563"/>
          </a:xfrm>
        </p:spPr>
        <p:txBody>
          <a:bodyPr/>
          <a:lstStyle/>
          <a:p>
            <a:r>
              <a:rPr lang="en-GB" dirty="0" smtClean="0"/>
              <a:t>‘A plague O’ both your houses’ A3, S1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2884118" y="1462369"/>
            <a:ext cx="4258849" cy="142796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Technique?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181617" y="4440520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Image created?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305806" y="4216964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Connotations and synonyms?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7707683" y="1420116"/>
            <a:ext cx="4258849" cy="142796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Effect on the audience?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884118" y="1462369"/>
            <a:ext cx="4258849" cy="142796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Metaphor 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7707682" y="1029046"/>
            <a:ext cx="4258849" cy="185852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00B050"/>
                </a:solidFill>
              </a:rPr>
              <a:t>Shocks the audience – Mercutio curses his kinsman and enemy. Contextual links to the plague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181616" y="4458089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More disease in Verona caused by the fighting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7305805" y="4216963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Disease, infection, sickness, death 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19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033" y="333851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‘hang thee young baggage […] or never after look me in the face’ A3, S5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ular Callout 3"/>
          <p:cNvSpPr/>
          <p:nvPr/>
        </p:nvSpPr>
        <p:spPr>
          <a:xfrm>
            <a:off x="2633598" y="1602069"/>
            <a:ext cx="4258849" cy="142796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Technique?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142995" y="4723454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Image created?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441504" y="4461096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Connotations and synonyms?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7657579" y="1314620"/>
            <a:ext cx="4258849" cy="142796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Effect on the audience?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633597" y="1602068"/>
            <a:ext cx="4258849" cy="142796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Metaphor / insult / emotive language / imperative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7657578" y="1099339"/>
            <a:ext cx="4258849" cy="185852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00B050"/>
                </a:solidFill>
              </a:rPr>
              <a:t>Creates sympathy for Juliet – shows her desperation. Speeds up the resolution as Juliet is left with fewer options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2142994" y="4697912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Makes Juliet seem powerless and insignificant 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7441503" y="4461095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Execution, power, control, 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10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565" y="377220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‘oh she doth teach the torches to burn bright’ A1, S5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2654475" y="1825625"/>
            <a:ext cx="4258849" cy="142796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Technique?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170136" y="4923382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Image created?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585556" y="4836189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Connotations and synonyms?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7778664" y="1651239"/>
            <a:ext cx="4258849" cy="142796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Effect on the audience?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660739" y="1827538"/>
            <a:ext cx="4258849" cy="142796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Metaphor / light imagery / alliteration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7684720" y="1324809"/>
            <a:ext cx="4258849" cy="185852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00B050"/>
                </a:solidFill>
              </a:rPr>
              <a:t>Light Is a motif typically associated with J’s character.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988509" y="4923382"/>
            <a:ext cx="4924815" cy="1934618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Makes Juliet angelic and contrasts to the (dark) ‘crow’ of Rosaline, showing R’s love for her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7585556" y="4836188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Truth, virtue, innocence, angelic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77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596840"/>
            <a:ext cx="10515600" cy="1325563"/>
          </a:xfrm>
        </p:spPr>
        <p:txBody>
          <a:bodyPr/>
          <a:lstStyle/>
          <a:p>
            <a:r>
              <a:rPr lang="en-GB" dirty="0" smtClean="0"/>
              <a:t>‘did my heart love till now?” A1, S5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2654475" y="1825625"/>
            <a:ext cx="4258849" cy="142796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Technique?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170136" y="4923382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Image created?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585556" y="4836189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Connotations and synonyms?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7778664" y="1651239"/>
            <a:ext cx="4258849" cy="142796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Effect on the audience?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2426918" y="1324809"/>
            <a:ext cx="4668033" cy="1928783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Rhetorical question 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7684720" y="1324809"/>
            <a:ext cx="4352793" cy="1858527"/>
          </a:xfrm>
          <a:prstGeom prst="wedgeRound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00B050"/>
                </a:solidFill>
              </a:rPr>
              <a:t>Romeo’s immature and fickle character – love is interchangeable / obsessive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988509" y="4923382"/>
            <a:ext cx="4924815" cy="1934618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Romeo is controlled by his heart and emotions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7585555" y="4841491"/>
            <a:ext cx="4258849" cy="1427967"/>
          </a:xfrm>
          <a:prstGeom prst="wedgeRoundRectCallout">
            <a:avLst>
              <a:gd name="adj1" fmla="val -35539"/>
              <a:gd name="adj2" fmla="val -7171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Romance, lust, Italian </a:t>
            </a:r>
            <a:endParaRPr lang="en-GB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32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811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Learn these quotes </vt:lpstr>
      <vt:lpstr>Can you remember them?</vt:lpstr>
      <vt:lpstr>How did you do?</vt:lpstr>
      <vt:lpstr>‘Parting is such sweet sorrow’ – A2, S1 </vt:lpstr>
      <vt:lpstr>‘A plague O’ both your houses’ A3, S1 </vt:lpstr>
      <vt:lpstr>‘hang thee young baggage […] or never after look me in the face’ A3, S5 </vt:lpstr>
      <vt:lpstr>‘oh she doth teach the torches to burn bright’ A1, S5 </vt:lpstr>
      <vt:lpstr>‘did my heart love till now?” A1, S5 </vt:lpstr>
      <vt:lpstr>‘A pair of star-crossed lovers take their life’ prologue </vt:lpstr>
      <vt:lpstr>Dazzle the examiner</vt:lpstr>
      <vt:lpstr>Re-cap slide for another lesson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WorrallC</dc:creator>
  <cp:lastModifiedBy>WorrallC</cp:lastModifiedBy>
  <cp:revision>4</cp:revision>
  <dcterms:created xsi:type="dcterms:W3CDTF">2019-01-28T16:59:11Z</dcterms:created>
  <dcterms:modified xsi:type="dcterms:W3CDTF">2019-01-28T17:21:06Z</dcterms:modified>
</cp:coreProperties>
</file>