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8" r:id="rId4"/>
    <p:sldId id="269" r:id="rId5"/>
    <p:sldId id="258" r:id="rId6"/>
    <p:sldId id="261" r:id="rId7"/>
    <p:sldId id="270" r:id="rId8"/>
    <p:sldId id="271" r:id="rId9"/>
    <p:sldId id="262"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114" d="100"/>
          <a:sy n="114" d="100"/>
        </p:scale>
        <p:origin x="18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2BCB268-A845-470D-BDFD-B9BA9D357C2C}" type="datetimeFigureOut">
              <a:rPr lang="en-GB" smtClean="0"/>
              <a:t>11/02/2019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50C8CB-A0E7-4E22-999D-124383E444A1}" type="slidenum">
              <a:rPr lang="en-GB" smtClean="0"/>
              <a:t>‹#›</a:t>
            </a:fld>
            <a:endParaRPr lang="en-GB"/>
          </a:p>
        </p:txBody>
      </p:sp>
    </p:spTree>
    <p:extLst>
      <p:ext uri="{BB962C8B-B14F-4D97-AF65-F5344CB8AC3E}">
        <p14:creationId xmlns:p14="http://schemas.microsoft.com/office/powerpoint/2010/main" val="18400644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2BCB268-A845-470D-BDFD-B9BA9D357C2C}" type="datetimeFigureOut">
              <a:rPr lang="en-GB" smtClean="0"/>
              <a:t>11/02/2019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50C8CB-A0E7-4E22-999D-124383E444A1}" type="slidenum">
              <a:rPr lang="en-GB" smtClean="0"/>
              <a:t>‹#›</a:t>
            </a:fld>
            <a:endParaRPr lang="en-GB"/>
          </a:p>
        </p:txBody>
      </p:sp>
    </p:spTree>
    <p:extLst>
      <p:ext uri="{BB962C8B-B14F-4D97-AF65-F5344CB8AC3E}">
        <p14:creationId xmlns:p14="http://schemas.microsoft.com/office/powerpoint/2010/main" val="20740910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2BCB268-A845-470D-BDFD-B9BA9D357C2C}" type="datetimeFigureOut">
              <a:rPr lang="en-GB" smtClean="0"/>
              <a:t>11/02/2019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50C8CB-A0E7-4E22-999D-124383E444A1}" type="slidenum">
              <a:rPr lang="en-GB" smtClean="0"/>
              <a:t>‹#›</a:t>
            </a:fld>
            <a:endParaRPr lang="en-GB"/>
          </a:p>
        </p:txBody>
      </p:sp>
    </p:spTree>
    <p:extLst>
      <p:ext uri="{BB962C8B-B14F-4D97-AF65-F5344CB8AC3E}">
        <p14:creationId xmlns:p14="http://schemas.microsoft.com/office/powerpoint/2010/main" val="2855289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2BCB268-A845-470D-BDFD-B9BA9D357C2C}" type="datetimeFigureOut">
              <a:rPr lang="en-GB" smtClean="0"/>
              <a:t>11/02/2019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50C8CB-A0E7-4E22-999D-124383E444A1}" type="slidenum">
              <a:rPr lang="en-GB" smtClean="0"/>
              <a:t>‹#›</a:t>
            </a:fld>
            <a:endParaRPr lang="en-GB"/>
          </a:p>
        </p:txBody>
      </p:sp>
    </p:spTree>
    <p:extLst>
      <p:ext uri="{BB962C8B-B14F-4D97-AF65-F5344CB8AC3E}">
        <p14:creationId xmlns:p14="http://schemas.microsoft.com/office/powerpoint/2010/main" val="3454191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BCB268-A845-470D-BDFD-B9BA9D357C2C}" type="datetimeFigureOut">
              <a:rPr lang="en-GB" smtClean="0"/>
              <a:t>11/02/2019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50C8CB-A0E7-4E22-999D-124383E444A1}" type="slidenum">
              <a:rPr lang="en-GB" smtClean="0"/>
              <a:t>‹#›</a:t>
            </a:fld>
            <a:endParaRPr lang="en-GB"/>
          </a:p>
        </p:txBody>
      </p:sp>
    </p:spTree>
    <p:extLst>
      <p:ext uri="{BB962C8B-B14F-4D97-AF65-F5344CB8AC3E}">
        <p14:creationId xmlns:p14="http://schemas.microsoft.com/office/powerpoint/2010/main" val="6775768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2BCB268-A845-470D-BDFD-B9BA9D357C2C}" type="datetimeFigureOut">
              <a:rPr lang="en-GB" smtClean="0"/>
              <a:t>11/02/2019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B50C8CB-A0E7-4E22-999D-124383E444A1}" type="slidenum">
              <a:rPr lang="en-GB" smtClean="0"/>
              <a:t>‹#›</a:t>
            </a:fld>
            <a:endParaRPr lang="en-GB"/>
          </a:p>
        </p:txBody>
      </p:sp>
    </p:spTree>
    <p:extLst>
      <p:ext uri="{BB962C8B-B14F-4D97-AF65-F5344CB8AC3E}">
        <p14:creationId xmlns:p14="http://schemas.microsoft.com/office/powerpoint/2010/main" val="3127302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2BCB268-A845-470D-BDFD-B9BA9D357C2C}" type="datetimeFigureOut">
              <a:rPr lang="en-GB" smtClean="0"/>
              <a:t>11/02/2019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B50C8CB-A0E7-4E22-999D-124383E444A1}" type="slidenum">
              <a:rPr lang="en-GB" smtClean="0"/>
              <a:t>‹#›</a:t>
            </a:fld>
            <a:endParaRPr lang="en-GB"/>
          </a:p>
        </p:txBody>
      </p:sp>
    </p:spTree>
    <p:extLst>
      <p:ext uri="{BB962C8B-B14F-4D97-AF65-F5344CB8AC3E}">
        <p14:creationId xmlns:p14="http://schemas.microsoft.com/office/powerpoint/2010/main" val="7084918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2BCB268-A845-470D-BDFD-B9BA9D357C2C}" type="datetimeFigureOut">
              <a:rPr lang="en-GB" smtClean="0"/>
              <a:t>11/02/2019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B50C8CB-A0E7-4E22-999D-124383E444A1}" type="slidenum">
              <a:rPr lang="en-GB" smtClean="0"/>
              <a:t>‹#›</a:t>
            </a:fld>
            <a:endParaRPr lang="en-GB"/>
          </a:p>
        </p:txBody>
      </p:sp>
    </p:spTree>
    <p:extLst>
      <p:ext uri="{BB962C8B-B14F-4D97-AF65-F5344CB8AC3E}">
        <p14:creationId xmlns:p14="http://schemas.microsoft.com/office/powerpoint/2010/main" val="3845626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BCB268-A845-470D-BDFD-B9BA9D357C2C}" type="datetimeFigureOut">
              <a:rPr lang="en-GB" smtClean="0"/>
              <a:t>11/02/2019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B50C8CB-A0E7-4E22-999D-124383E444A1}" type="slidenum">
              <a:rPr lang="en-GB" smtClean="0"/>
              <a:t>‹#›</a:t>
            </a:fld>
            <a:endParaRPr lang="en-GB"/>
          </a:p>
        </p:txBody>
      </p:sp>
    </p:spTree>
    <p:extLst>
      <p:ext uri="{BB962C8B-B14F-4D97-AF65-F5344CB8AC3E}">
        <p14:creationId xmlns:p14="http://schemas.microsoft.com/office/powerpoint/2010/main" val="28602139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BCB268-A845-470D-BDFD-B9BA9D357C2C}" type="datetimeFigureOut">
              <a:rPr lang="en-GB" smtClean="0"/>
              <a:t>11/02/2019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B50C8CB-A0E7-4E22-999D-124383E444A1}" type="slidenum">
              <a:rPr lang="en-GB" smtClean="0"/>
              <a:t>‹#›</a:t>
            </a:fld>
            <a:endParaRPr lang="en-GB"/>
          </a:p>
        </p:txBody>
      </p:sp>
    </p:spTree>
    <p:extLst>
      <p:ext uri="{BB962C8B-B14F-4D97-AF65-F5344CB8AC3E}">
        <p14:creationId xmlns:p14="http://schemas.microsoft.com/office/powerpoint/2010/main" val="672131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BCB268-A845-470D-BDFD-B9BA9D357C2C}" type="datetimeFigureOut">
              <a:rPr lang="en-GB" smtClean="0"/>
              <a:t>11/02/2019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B50C8CB-A0E7-4E22-999D-124383E444A1}" type="slidenum">
              <a:rPr lang="en-GB" smtClean="0"/>
              <a:t>‹#›</a:t>
            </a:fld>
            <a:endParaRPr lang="en-GB"/>
          </a:p>
        </p:txBody>
      </p:sp>
    </p:spTree>
    <p:extLst>
      <p:ext uri="{BB962C8B-B14F-4D97-AF65-F5344CB8AC3E}">
        <p14:creationId xmlns:p14="http://schemas.microsoft.com/office/powerpoint/2010/main" val="33291502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32000"/>
            <a:lum/>
          </a:blip>
          <a:srcRect/>
          <a:stretch>
            <a:fillRect t="-36000" b="-3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BCB268-A845-470D-BDFD-B9BA9D357C2C}" type="datetimeFigureOut">
              <a:rPr lang="en-GB" smtClean="0"/>
              <a:t>11/02/2019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50C8CB-A0E7-4E22-999D-124383E444A1}" type="slidenum">
              <a:rPr lang="en-GB" smtClean="0"/>
              <a:t>‹#›</a:t>
            </a:fld>
            <a:endParaRPr lang="en-GB"/>
          </a:p>
        </p:txBody>
      </p:sp>
    </p:spTree>
    <p:extLst>
      <p:ext uri="{BB962C8B-B14F-4D97-AF65-F5344CB8AC3E}">
        <p14:creationId xmlns:p14="http://schemas.microsoft.com/office/powerpoint/2010/main" val="22205948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2000"/>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958685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69500" y="365125"/>
            <a:ext cx="7984299" cy="1325563"/>
          </a:xfrm>
        </p:spPr>
        <p:txBody>
          <a:bodyPr/>
          <a:lstStyle/>
          <a:p>
            <a:r>
              <a:rPr lang="en-GB" dirty="0" smtClean="0"/>
              <a:t>Dazzle the examiner</a:t>
            </a:r>
            <a:endParaRPr lang="en-GB" dirty="0"/>
          </a:p>
        </p:txBody>
      </p:sp>
      <p:sp>
        <p:nvSpPr>
          <p:cNvPr id="3" name="Content Placeholder 2"/>
          <p:cNvSpPr>
            <a:spLocks noGrp="1"/>
          </p:cNvSpPr>
          <p:nvPr>
            <p:ph idx="1"/>
          </p:nvPr>
        </p:nvSpPr>
        <p:spPr>
          <a:xfrm>
            <a:off x="318082" y="1684953"/>
            <a:ext cx="11703341" cy="4351338"/>
          </a:xfrm>
        </p:spPr>
        <p:txBody>
          <a:bodyPr>
            <a:normAutofit/>
          </a:bodyPr>
          <a:lstStyle/>
          <a:p>
            <a:pPr marL="0" indent="0">
              <a:buNone/>
            </a:pPr>
            <a:r>
              <a:rPr lang="en-GB" dirty="0" smtClean="0"/>
              <a:t>Throughout the play Shakespeare uses the contrasting motif of light and darkness. </a:t>
            </a:r>
            <a:r>
              <a:rPr lang="en-GB" dirty="0"/>
              <a:t>Characters, such as Benvolio, Juliet, and Romeo, who exhibit goodness, innocence, and love are often seen either giving off light, discussing light, or are in the presence of </a:t>
            </a:r>
            <a:r>
              <a:rPr lang="en-GB" dirty="0" smtClean="0"/>
              <a:t>light, for example Romeo believes that ‘Juliet </a:t>
            </a:r>
            <a:r>
              <a:rPr lang="en-GB" dirty="0"/>
              <a:t>is the sun’</a:t>
            </a:r>
            <a:r>
              <a:rPr lang="en-GB" dirty="0" smtClean="0"/>
              <a:t>. On the other hand, characters </a:t>
            </a:r>
            <a:r>
              <a:rPr lang="en-GB" dirty="0"/>
              <a:t>who exhibit violence, evil, and death are often associated with darkness. Light is presented as a conqueror of darkness as well as emblematic of purity and hope. The main characters, Romeo and Juliet, who experience the light think that this light will never fade. It is clear, however, that by the end of the play darkness has consumed any remaining light for these tragic </a:t>
            </a:r>
            <a:r>
              <a:rPr lang="en-GB" dirty="0" smtClean="0"/>
              <a:t>lovers.</a:t>
            </a:r>
            <a:endParaRPr lang="en-GB" dirty="0"/>
          </a:p>
        </p:txBody>
      </p:sp>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ackgroundRemoval t="4124" b="94330" l="2317" r="95753"/>
                    </a14:imgEffect>
                  </a14:imgLayer>
                </a14:imgProps>
              </a:ext>
            </a:extLst>
          </a:blip>
          <a:stretch>
            <a:fillRect/>
          </a:stretch>
        </p:blipFill>
        <p:spPr>
          <a:xfrm>
            <a:off x="8783159" y="103981"/>
            <a:ext cx="2466975" cy="1847850"/>
          </a:xfrm>
          <a:prstGeom prst="rect">
            <a:avLst/>
          </a:prstGeom>
        </p:spPr>
      </p:pic>
      <p:pic>
        <p:nvPicPr>
          <p:cNvPr id="6" name="Picture 5"/>
          <p:cNvPicPr>
            <a:picLocks noChangeAspect="1"/>
          </p:cNvPicPr>
          <p:nvPr/>
        </p:nvPicPr>
        <p:blipFill>
          <a:blip r:embed="rId2">
            <a:extLst>
              <a:ext uri="{BEBA8EAE-BF5A-486C-A8C5-ECC9F3942E4B}">
                <a14:imgProps xmlns:a14="http://schemas.microsoft.com/office/drawing/2010/main">
                  <a14:imgLayer r:embed="rId3">
                    <a14:imgEffect>
                      <a14:backgroundRemoval t="4124" b="94330" l="2317" r="95753"/>
                    </a14:imgEffect>
                  </a14:imgLayer>
                </a14:imgProps>
              </a:ext>
            </a:extLst>
          </a:blip>
          <a:stretch>
            <a:fillRect/>
          </a:stretch>
        </p:blipFill>
        <p:spPr>
          <a:xfrm>
            <a:off x="864262" y="0"/>
            <a:ext cx="2466975" cy="1847850"/>
          </a:xfrm>
          <a:prstGeom prst="rect">
            <a:avLst/>
          </a:prstGeom>
        </p:spPr>
      </p:pic>
      <p:pic>
        <p:nvPicPr>
          <p:cNvPr id="7" name="Picture 6"/>
          <p:cNvPicPr>
            <a:picLocks noChangeAspect="1"/>
          </p:cNvPicPr>
          <p:nvPr/>
        </p:nvPicPr>
        <p:blipFill>
          <a:blip r:embed="rId2">
            <a:extLst>
              <a:ext uri="{BEBA8EAE-BF5A-486C-A8C5-ECC9F3942E4B}">
                <a14:imgProps xmlns:a14="http://schemas.microsoft.com/office/drawing/2010/main">
                  <a14:imgLayer r:embed="rId3">
                    <a14:imgEffect>
                      <a14:backgroundRemoval t="4124" b="94330" l="2317" r="95753"/>
                    </a14:imgEffect>
                  </a14:imgLayer>
                </a14:imgProps>
              </a:ext>
            </a:extLst>
          </a:blip>
          <a:stretch>
            <a:fillRect/>
          </a:stretch>
        </p:blipFill>
        <p:spPr>
          <a:xfrm rot="20354575">
            <a:off x="10587226" y="5548753"/>
            <a:ext cx="1724089" cy="1291403"/>
          </a:xfrm>
          <a:prstGeom prst="rect">
            <a:avLst/>
          </a:prstGeom>
        </p:spPr>
      </p:pic>
    </p:spTree>
    <p:extLst>
      <p:ext uri="{BB962C8B-B14F-4D97-AF65-F5344CB8AC3E}">
        <p14:creationId xmlns:p14="http://schemas.microsoft.com/office/powerpoint/2010/main" val="10612169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Re-cap slide for another lesson</a:t>
            </a:r>
            <a:endParaRPr lang="en-GB" dirty="0"/>
          </a:p>
        </p:txBody>
      </p:sp>
      <p:sp>
        <p:nvSpPr>
          <p:cNvPr id="3" name="Content Placeholder 2"/>
          <p:cNvSpPr>
            <a:spLocks noGrp="1"/>
          </p:cNvSpPr>
          <p:nvPr>
            <p:ph idx="1"/>
          </p:nvPr>
        </p:nvSpPr>
        <p:spPr/>
        <p:txBody>
          <a:bodyPr/>
          <a:lstStyle/>
          <a:p>
            <a:pPr marL="0" indent="0">
              <a:buNone/>
            </a:pPr>
            <a:r>
              <a:rPr lang="en-GB" dirty="0"/>
              <a:t>‘Romeo, Romeo! Here’s a drink:’ I drink to thee’ – A4, S3</a:t>
            </a:r>
          </a:p>
          <a:p>
            <a:pPr marL="0" indent="0">
              <a:buNone/>
            </a:pPr>
            <a:r>
              <a:rPr lang="en-GB" dirty="0"/>
              <a:t>‘O happy dagger, this is thy sheath: there rust and let me die’ Juliet A5, S3</a:t>
            </a:r>
          </a:p>
          <a:p>
            <a:pPr marL="0" indent="0">
              <a:buNone/>
            </a:pPr>
            <a:r>
              <a:rPr lang="en-GB" dirty="0"/>
              <a:t>‘Thy drugs are quick. Thus with a kiss I die’ Romeo A5, S3</a:t>
            </a:r>
          </a:p>
          <a:p>
            <a:pPr marL="0" indent="0">
              <a:buNone/>
            </a:pPr>
            <a:r>
              <a:rPr lang="en-GB" dirty="0"/>
              <a:t>‘It is the East and Juliet is the sun’ Romeo A2, S1</a:t>
            </a:r>
          </a:p>
          <a:p>
            <a:pPr marL="0" indent="0">
              <a:buNone/>
            </a:pPr>
            <a:r>
              <a:rPr lang="en-GB" dirty="0"/>
              <a:t>‘For never was a story of more woe than this of Juliet and her Romeo’ Prince A5, S3</a:t>
            </a:r>
          </a:p>
          <a:p>
            <a:pPr marL="0" indent="0">
              <a:buNone/>
            </a:pPr>
            <a:endParaRPr lang="en-GB" dirty="0"/>
          </a:p>
        </p:txBody>
      </p:sp>
    </p:spTree>
    <p:extLst>
      <p:ext uri="{BB962C8B-B14F-4D97-AF65-F5344CB8AC3E}">
        <p14:creationId xmlns:p14="http://schemas.microsoft.com/office/powerpoint/2010/main" val="3271205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Learn these quotes </a:t>
            </a:r>
            <a:endParaRPr lang="en-GB" dirty="0"/>
          </a:p>
        </p:txBody>
      </p:sp>
      <p:sp>
        <p:nvSpPr>
          <p:cNvPr id="3" name="Content Placeholder 2"/>
          <p:cNvSpPr>
            <a:spLocks noGrp="1"/>
          </p:cNvSpPr>
          <p:nvPr>
            <p:ph idx="1"/>
          </p:nvPr>
        </p:nvSpPr>
        <p:spPr>
          <a:xfrm>
            <a:off x="449179" y="1825625"/>
            <a:ext cx="10904621" cy="4351338"/>
          </a:xfrm>
        </p:spPr>
        <p:txBody>
          <a:bodyPr>
            <a:normAutofit/>
          </a:bodyPr>
          <a:lstStyle/>
          <a:p>
            <a:pPr marL="0" indent="0">
              <a:buNone/>
            </a:pPr>
            <a:r>
              <a:rPr lang="en-GB" sz="3600" dirty="0" smtClean="0"/>
              <a:t>‘Romeo, Romeo! Here’s a drink:’ I drink to thee’ </a:t>
            </a:r>
            <a:r>
              <a:rPr lang="en-GB" sz="3600" dirty="0" smtClean="0"/>
              <a:t>– </a:t>
            </a:r>
            <a:r>
              <a:rPr lang="en-GB" sz="3600" dirty="0" smtClean="0"/>
              <a:t>A4, S3</a:t>
            </a:r>
            <a:endParaRPr lang="en-GB" sz="3600" dirty="0" smtClean="0"/>
          </a:p>
          <a:p>
            <a:pPr marL="0" indent="0">
              <a:buNone/>
            </a:pPr>
            <a:r>
              <a:rPr lang="en-GB" sz="3600" dirty="0" smtClean="0"/>
              <a:t>‘O happy dagger, this is thy sheath: there rust and let me die’ Juliet A5, S3</a:t>
            </a:r>
            <a:endParaRPr lang="en-GB" sz="3600" dirty="0" smtClean="0"/>
          </a:p>
          <a:p>
            <a:pPr marL="0" indent="0">
              <a:buNone/>
            </a:pPr>
            <a:r>
              <a:rPr lang="en-GB" sz="3600" dirty="0" smtClean="0"/>
              <a:t>‘Thy drugs are quick. Thus with a kiss I die’ Romeo A5, S3</a:t>
            </a:r>
            <a:endParaRPr lang="en-GB" sz="3600" dirty="0" smtClean="0"/>
          </a:p>
          <a:p>
            <a:pPr marL="0" indent="0">
              <a:buNone/>
            </a:pPr>
            <a:r>
              <a:rPr lang="en-GB" sz="3600" dirty="0" smtClean="0"/>
              <a:t>‘It is the East and Juliet is the sun’ Romeo A2, S1</a:t>
            </a:r>
          </a:p>
          <a:p>
            <a:pPr marL="0" indent="0">
              <a:buNone/>
            </a:pPr>
            <a:r>
              <a:rPr lang="en-GB" sz="3600" dirty="0"/>
              <a:t>‘For never was a story of more woe than this of Juliet and her Romeo’ Prince A5, S3</a:t>
            </a:r>
          </a:p>
          <a:p>
            <a:pPr marL="0" indent="0">
              <a:buNone/>
            </a:pPr>
            <a:endParaRPr lang="en-GB" sz="3600" dirty="0" smtClean="0"/>
          </a:p>
          <a:p>
            <a:pPr marL="0" indent="0">
              <a:buNone/>
            </a:pPr>
            <a:endParaRPr lang="en-GB" sz="3600" dirty="0"/>
          </a:p>
        </p:txBody>
      </p:sp>
    </p:spTree>
    <p:extLst>
      <p:ext uri="{BB962C8B-B14F-4D97-AF65-F5344CB8AC3E}">
        <p14:creationId xmlns:p14="http://schemas.microsoft.com/office/powerpoint/2010/main" val="37023261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Can you remember them?</a:t>
            </a:r>
            <a:endParaRPr lang="en-GB" dirty="0"/>
          </a:p>
        </p:txBody>
      </p:sp>
      <p:sp>
        <p:nvSpPr>
          <p:cNvPr id="3" name="Content Placeholder 2"/>
          <p:cNvSpPr>
            <a:spLocks noGrp="1"/>
          </p:cNvSpPr>
          <p:nvPr>
            <p:ph idx="1"/>
          </p:nvPr>
        </p:nvSpPr>
        <p:spPr>
          <a:xfrm>
            <a:off x="449179" y="1825625"/>
            <a:ext cx="10904621" cy="4351338"/>
          </a:xfrm>
        </p:spPr>
        <p:txBody>
          <a:bodyPr>
            <a:normAutofit/>
          </a:bodyPr>
          <a:lstStyle/>
          <a:p>
            <a:pPr marL="0" indent="0">
              <a:buNone/>
            </a:pPr>
            <a:r>
              <a:rPr lang="en-GB" sz="3600" dirty="0" smtClean="0"/>
              <a:t>‘_____, _____! Here’s a _____:’ I ____to ___’ </a:t>
            </a:r>
            <a:r>
              <a:rPr lang="en-GB" sz="3600" dirty="0" smtClean="0"/>
              <a:t>– </a:t>
            </a:r>
            <a:r>
              <a:rPr lang="en-GB" sz="3600" dirty="0" smtClean="0"/>
              <a:t>A4, S3</a:t>
            </a:r>
            <a:endParaRPr lang="en-GB" sz="3600" dirty="0" smtClean="0"/>
          </a:p>
          <a:p>
            <a:pPr marL="0" indent="0">
              <a:buNone/>
            </a:pPr>
            <a:r>
              <a:rPr lang="en-GB" sz="3600" dirty="0" smtClean="0"/>
              <a:t>‘O _____ dagger, this is thy _____: there ____and let me ____’ Juliet A5, S3</a:t>
            </a:r>
            <a:endParaRPr lang="en-GB" sz="3600" dirty="0" smtClean="0"/>
          </a:p>
          <a:p>
            <a:pPr marL="0" indent="0">
              <a:buNone/>
            </a:pPr>
            <a:r>
              <a:rPr lang="en-GB" sz="3600" dirty="0" smtClean="0"/>
              <a:t>‘Thy ____are quick. Thus with a _____I die’ Romeo A5, S3</a:t>
            </a:r>
            <a:endParaRPr lang="en-GB" sz="3600" dirty="0" smtClean="0"/>
          </a:p>
          <a:p>
            <a:pPr marL="0" indent="0">
              <a:buNone/>
            </a:pPr>
            <a:r>
              <a:rPr lang="en-GB" sz="3600" dirty="0" smtClean="0"/>
              <a:t>‘___ is the ____ and ____is the sun’ Romeo A2, S1</a:t>
            </a:r>
          </a:p>
          <a:p>
            <a:pPr marL="0" indent="0">
              <a:buNone/>
            </a:pPr>
            <a:r>
              <a:rPr lang="en-GB" sz="3600" dirty="0"/>
              <a:t>‘For never was a ____ of more ___ than this of ____and ____ _______’ ______A5, S3</a:t>
            </a:r>
          </a:p>
          <a:p>
            <a:pPr marL="0" indent="0">
              <a:buNone/>
            </a:pPr>
            <a:endParaRPr lang="en-GB" sz="3600" dirty="0" smtClean="0"/>
          </a:p>
          <a:p>
            <a:pPr marL="0" indent="0">
              <a:buNone/>
            </a:pPr>
            <a:endParaRPr lang="en-GB" sz="3600" dirty="0"/>
          </a:p>
        </p:txBody>
      </p:sp>
    </p:spTree>
    <p:extLst>
      <p:ext uri="{BB962C8B-B14F-4D97-AF65-F5344CB8AC3E}">
        <p14:creationId xmlns:p14="http://schemas.microsoft.com/office/powerpoint/2010/main" val="24666535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did you do?</a:t>
            </a:r>
            <a:endParaRPr lang="en-GB" dirty="0"/>
          </a:p>
        </p:txBody>
      </p:sp>
      <p:sp>
        <p:nvSpPr>
          <p:cNvPr id="3" name="Content Placeholder 2"/>
          <p:cNvSpPr>
            <a:spLocks noGrp="1"/>
          </p:cNvSpPr>
          <p:nvPr>
            <p:ph idx="1"/>
          </p:nvPr>
        </p:nvSpPr>
        <p:spPr>
          <a:xfrm>
            <a:off x="449179" y="1825625"/>
            <a:ext cx="10904621" cy="4351338"/>
          </a:xfrm>
        </p:spPr>
        <p:txBody>
          <a:bodyPr>
            <a:normAutofit/>
          </a:bodyPr>
          <a:lstStyle/>
          <a:p>
            <a:pPr marL="0" indent="0">
              <a:buNone/>
            </a:pPr>
            <a:r>
              <a:rPr lang="en-GB" sz="3600" dirty="0" smtClean="0"/>
              <a:t>‘Romeo, Romeo! Here’s a drink:’ I drink to thee’ </a:t>
            </a:r>
            <a:r>
              <a:rPr lang="en-GB" sz="3600" dirty="0" smtClean="0"/>
              <a:t>– </a:t>
            </a:r>
            <a:r>
              <a:rPr lang="en-GB" sz="3600" dirty="0" smtClean="0"/>
              <a:t>A4, S3</a:t>
            </a:r>
            <a:endParaRPr lang="en-GB" sz="3600" dirty="0" smtClean="0"/>
          </a:p>
          <a:p>
            <a:pPr marL="0" indent="0">
              <a:buNone/>
            </a:pPr>
            <a:r>
              <a:rPr lang="en-GB" sz="3600" dirty="0" smtClean="0"/>
              <a:t>‘O happy dagger, this is thy sheath: there rust and let me die’ Juliet A5, S3</a:t>
            </a:r>
            <a:endParaRPr lang="en-GB" sz="3600" dirty="0" smtClean="0"/>
          </a:p>
          <a:p>
            <a:pPr marL="0" indent="0">
              <a:buNone/>
            </a:pPr>
            <a:r>
              <a:rPr lang="en-GB" sz="3600" dirty="0" smtClean="0"/>
              <a:t>‘Thy drugs are quick. Thus with a kiss I die’ Romeo A5, S3</a:t>
            </a:r>
            <a:endParaRPr lang="en-GB" sz="3600" dirty="0" smtClean="0"/>
          </a:p>
          <a:p>
            <a:pPr marL="0" indent="0">
              <a:buNone/>
            </a:pPr>
            <a:r>
              <a:rPr lang="en-GB" sz="3600" dirty="0" smtClean="0"/>
              <a:t>‘It is the East and Juliet is the sun’ Romeo A2, S1</a:t>
            </a:r>
          </a:p>
          <a:p>
            <a:pPr marL="0" indent="0">
              <a:buNone/>
            </a:pPr>
            <a:r>
              <a:rPr lang="en-GB" sz="3600" dirty="0"/>
              <a:t>‘For never was a story of more woe than this of Juliet and her Romeo’ Prince A5, S3</a:t>
            </a:r>
          </a:p>
          <a:p>
            <a:pPr marL="0" indent="0">
              <a:buNone/>
            </a:pPr>
            <a:endParaRPr lang="en-GB" sz="3600" dirty="0" smtClean="0"/>
          </a:p>
          <a:p>
            <a:pPr marL="0" indent="0">
              <a:buNone/>
            </a:pPr>
            <a:endParaRPr lang="en-GB" sz="3600" dirty="0"/>
          </a:p>
        </p:txBody>
      </p:sp>
    </p:spTree>
    <p:extLst>
      <p:ext uri="{BB962C8B-B14F-4D97-AF65-F5344CB8AC3E}">
        <p14:creationId xmlns:p14="http://schemas.microsoft.com/office/powerpoint/2010/main" val="38919279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3338512"/>
            <a:ext cx="10515600" cy="1325563"/>
          </a:xfrm>
        </p:spPr>
        <p:txBody>
          <a:bodyPr/>
          <a:lstStyle/>
          <a:p>
            <a:r>
              <a:rPr lang="en-GB" dirty="0"/>
              <a:t>‘Romeo, Romeo! Here’s a drink:’ I drink to thee’ – A4, S3</a:t>
            </a:r>
          </a:p>
        </p:txBody>
      </p:sp>
      <p:sp>
        <p:nvSpPr>
          <p:cNvPr id="4" name="Rounded Rectangular Callout 3"/>
          <p:cNvSpPr/>
          <p:nvPr/>
        </p:nvSpPr>
        <p:spPr>
          <a:xfrm>
            <a:off x="2675351" y="1747565"/>
            <a:ext cx="4258849" cy="1427967"/>
          </a:xfrm>
          <a:prstGeom prst="wedgeRoundRectCallou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rgbClr val="00B050"/>
                </a:solidFill>
              </a:rPr>
              <a:t>Technique?</a:t>
            </a:r>
            <a:endParaRPr lang="en-GB" sz="3200" dirty="0">
              <a:solidFill>
                <a:srgbClr val="00B050"/>
              </a:solidFill>
            </a:endParaRPr>
          </a:p>
        </p:txBody>
      </p:sp>
      <p:sp>
        <p:nvSpPr>
          <p:cNvPr id="5" name="Rounded Rectangular Callout 4"/>
          <p:cNvSpPr/>
          <p:nvPr/>
        </p:nvSpPr>
        <p:spPr>
          <a:xfrm>
            <a:off x="2215201" y="4992456"/>
            <a:ext cx="4258849" cy="1427967"/>
          </a:xfrm>
          <a:prstGeom prst="wedgeRoundRectCallout">
            <a:avLst>
              <a:gd name="adj1" fmla="val -35539"/>
              <a:gd name="adj2" fmla="val -71711"/>
              <a:gd name="adj3" fmla="val 1666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rgbClr val="00B050"/>
                </a:solidFill>
              </a:rPr>
              <a:t>Image created?</a:t>
            </a:r>
            <a:endParaRPr lang="en-GB" sz="3200" dirty="0">
              <a:solidFill>
                <a:srgbClr val="00B050"/>
              </a:solidFill>
            </a:endParaRPr>
          </a:p>
        </p:txBody>
      </p:sp>
      <p:sp>
        <p:nvSpPr>
          <p:cNvPr id="6" name="Rounded Rectangular Callout 5"/>
          <p:cNvSpPr/>
          <p:nvPr/>
        </p:nvSpPr>
        <p:spPr>
          <a:xfrm>
            <a:off x="7305806" y="4216964"/>
            <a:ext cx="4258849" cy="1427967"/>
          </a:xfrm>
          <a:prstGeom prst="wedgeRoundRectCallout">
            <a:avLst>
              <a:gd name="adj1" fmla="val -35539"/>
              <a:gd name="adj2" fmla="val -71711"/>
              <a:gd name="adj3" fmla="val 1666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rgbClr val="00B050"/>
                </a:solidFill>
              </a:rPr>
              <a:t>Connotations and synonyms?</a:t>
            </a:r>
            <a:endParaRPr lang="en-GB" sz="3200" dirty="0">
              <a:solidFill>
                <a:srgbClr val="00B050"/>
              </a:solidFill>
            </a:endParaRPr>
          </a:p>
        </p:txBody>
      </p:sp>
      <p:sp>
        <p:nvSpPr>
          <p:cNvPr id="7" name="Rounded Rectangular Callout 6"/>
          <p:cNvSpPr/>
          <p:nvPr/>
        </p:nvSpPr>
        <p:spPr>
          <a:xfrm>
            <a:off x="7707683" y="1420116"/>
            <a:ext cx="4258849" cy="1427967"/>
          </a:xfrm>
          <a:prstGeom prst="wedgeRoundRectCallou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rgbClr val="00B050"/>
                </a:solidFill>
              </a:rPr>
              <a:t>Effect on the audience?</a:t>
            </a:r>
            <a:endParaRPr lang="en-GB" sz="3200" dirty="0">
              <a:solidFill>
                <a:srgbClr val="00B050"/>
              </a:solidFill>
            </a:endParaRPr>
          </a:p>
        </p:txBody>
      </p:sp>
      <p:sp>
        <p:nvSpPr>
          <p:cNvPr id="8" name="Rounded Rectangular Callout 7"/>
          <p:cNvSpPr/>
          <p:nvPr/>
        </p:nvSpPr>
        <p:spPr>
          <a:xfrm>
            <a:off x="2675350" y="1747565"/>
            <a:ext cx="4258849" cy="1427967"/>
          </a:xfrm>
          <a:prstGeom prst="wedgeRoundRectCallou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rgbClr val="00B050"/>
                </a:solidFill>
              </a:rPr>
              <a:t>Repetition</a:t>
            </a:r>
            <a:endParaRPr lang="en-GB" sz="3200" dirty="0">
              <a:solidFill>
                <a:srgbClr val="00B050"/>
              </a:solidFill>
            </a:endParaRPr>
          </a:p>
        </p:txBody>
      </p:sp>
      <p:sp>
        <p:nvSpPr>
          <p:cNvPr id="9" name="Rounded Rectangular Callout 8"/>
          <p:cNvSpPr/>
          <p:nvPr/>
        </p:nvSpPr>
        <p:spPr>
          <a:xfrm>
            <a:off x="7600591" y="1040759"/>
            <a:ext cx="4258849" cy="1858527"/>
          </a:xfrm>
          <a:prstGeom prst="wedgeRoundRectCallou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smtClean="0">
                <a:solidFill>
                  <a:srgbClr val="00B050"/>
                </a:solidFill>
              </a:rPr>
              <a:t>Highlights Juliet’s force of will ( as a woman) mastering </a:t>
            </a:r>
            <a:r>
              <a:rPr lang="en-GB" sz="2000" dirty="0">
                <a:solidFill>
                  <a:srgbClr val="00B050"/>
                </a:solidFill>
              </a:rPr>
              <a:t>her fear, in a final triumph of her love for Romeo over her affection and grief for Tybalt</a:t>
            </a:r>
            <a:endParaRPr lang="en-GB" sz="2000" dirty="0">
              <a:solidFill>
                <a:srgbClr val="00B050"/>
              </a:solidFill>
            </a:endParaRPr>
          </a:p>
        </p:txBody>
      </p:sp>
      <p:sp>
        <p:nvSpPr>
          <p:cNvPr id="10" name="Rounded Rectangular Callout 9"/>
          <p:cNvSpPr/>
          <p:nvPr/>
        </p:nvSpPr>
        <p:spPr>
          <a:xfrm>
            <a:off x="2215201" y="4992455"/>
            <a:ext cx="4258849" cy="1427967"/>
          </a:xfrm>
          <a:prstGeom prst="wedgeRoundRectCallout">
            <a:avLst>
              <a:gd name="adj1" fmla="val -35539"/>
              <a:gd name="adj2" fmla="val -71711"/>
              <a:gd name="adj3" fmla="val 1666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rgbClr val="00B050"/>
                </a:solidFill>
              </a:rPr>
              <a:t>Finality, courage, blind foolishness?, desperation?</a:t>
            </a:r>
            <a:endParaRPr lang="en-GB" sz="3200" dirty="0">
              <a:solidFill>
                <a:srgbClr val="00B050"/>
              </a:solidFill>
            </a:endParaRPr>
          </a:p>
        </p:txBody>
      </p:sp>
      <p:sp>
        <p:nvSpPr>
          <p:cNvPr id="11" name="Rounded Rectangular Callout 10"/>
          <p:cNvSpPr/>
          <p:nvPr/>
        </p:nvSpPr>
        <p:spPr>
          <a:xfrm>
            <a:off x="7305806" y="4216964"/>
            <a:ext cx="4341227" cy="2748485"/>
          </a:xfrm>
          <a:prstGeom prst="wedgeRoundRectCallout">
            <a:avLst>
              <a:gd name="adj1" fmla="val -36867"/>
              <a:gd name="adj2" fmla="val -62420"/>
              <a:gd name="adj3" fmla="val 1666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rgbClr val="00B050"/>
                </a:solidFill>
              </a:rPr>
              <a:t>Connotations of celebration ’drink to thee’, which is a paradox to the danger we see Juliet  forced to put herself In (by drinking the potion) </a:t>
            </a:r>
            <a:endParaRPr lang="en-GB" sz="2400" dirty="0">
              <a:solidFill>
                <a:srgbClr val="00B050"/>
              </a:solidFill>
            </a:endParaRPr>
          </a:p>
        </p:txBody>
      </p:sp>
    </p:spTree>
    <p:extLst>
      <p:ext uri="{BB962C8B-B14F-4D97-AF65-F5344CB8AC3E}">
        <p14:creationId xmlns:p14="http://schemas.microsoft.com/office/powerpoint/2010/main" val="1255455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ppt_x"/>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6839" y="3211933"/>
            <a:ext cx="10515600" cy="1325563"/>
          </a:xfrm>
        </p:spPr>
        <p:txBody>
          <a:bodyPr>
            <a:normAutofit/>
          </a:bodyPr>
          <a:lstStyle/>
          <a:p>
            <a:r>
              <a:rPr lang="en-GB" dirty="0" smtClean="0"/>
              <a:t>‘Thy </a:t>
            </a:r>
            <a:r>
              <a:rPr lang="en-GB" dirty="0"/>
              <a:t>drugs are quick. Thus with a kiss I die’ </a:t>
            </a:r>
            <a:endParaRPr lang="en-GB" dirty="0"/>
          </a:p>
        </p:txBody>
      </p:sp>
      <p:sp>
        <p:nvSpPr>
          <p:cNvPr id="4" name="Rounded Rectangular Callout 3"/>
          <p:cNvSpPr/>
          <p:nvPr/>
        </p:nvSpPr>
        <p:spPr>
          <a:xfrm>
            <a:off x="2633596" y="1500578"/>
            <a:ext cx="4258849" cy="1427967"/>
          </a:xfrm>
          <a:prstGeom prst="wedgeRoundRectCallou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rgbClr val="00B050"/>
                </a:solidFill>
              </a:rPr>
              <a:t>Technique?</a:t>
            </a:r>
            <a:endParaRPr lang="en-GB" sz="3200" dirty="0">
              <a:solidFill>
                <a:srgbClr val="00B050"/>
              </a:solidFill>
            </a:endParaRPr>
          </a:p>
        </p:txBody>
      </p:sp>
      <p:sp>
        <p:nvSpPr>
          <p:cNvPr id="5" name="Rounded Rectangular Callout 4"/>
          <p:cNvSpPr/>
          <p:nvPr/>
        </p:nvSpPr>
        <p:spPr>
          <a:xfrm>
            <a:off x="2142995" y="4723454"/>
            <a:ext cx="4258849" cy="1427967"/>
          </a:xfrm>
          <a:prstGeom prst="wedgeRoundRectCallout">
            <a:avLst>
              <a:gd name="adj1" fmla="val -35539"/>
              <a:gd name="adj2" fmla="val -71711"/>
              <a:gd name="adj3" fmla="val 1666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rgbClr val="00B050"/>
                </a:solidFill>
              </a:rPr>
              <a:t>Image created?</a:t>
            </a:r>
            <a:endParaRPr lang="en-GB" sz="3200" dirty="0">
              <a:solidFill>
                <a:srgbClr val="00B050"/>
              </a:solidFill>
            </a:endParaRPr>
          </a:p>
        </p:txBody>
      </p:sp>
      <p:sp>
        <p:nvSpPr>
          <p:cNvPr id="6" name="Rounded Rectangular Callout 5"/>
          <p:cNvSpPr/>
          <p:nvPr/>
        </p:nvSpPr>
        <p:spPr>
          <a:xfrm>
            <a:off x="7441504" y="4461096"/>
            <a:ext cx="4258849" cy="1427967"/>
          </a:xfrm>
          <a:prstGeom prst="wedgeRoundRectCallout">
            <a:avLst>
              <a:gd name="adj1" fmla="val -35539"/>
              <a:gd name="adj2" fmla="val -71711"/>
              <a:gd name="adj3" fmla="val 1666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rgbClr val="00B050"/>
                </a:solidFill>
              </a:rPr>
              <a:t>Connotations and synonyms?</a:t>
            </a:r>
            <a:endParaRPr lang="en-GB" sz="3200" dirty="0">
              <a:solidFill>
                <a:srgbClr val="00B050"/>
              </a:solidFill>
            </a:endParaRPr>
          </a:p>
        </p:txBody>
      </p:sp>
      <p:sp>
        <p:nvSpPr>
          <p:cNvPr id="7" name="Rounded Rectangular Callout 6"/>
          <p:cNvSpPr/>
          <p:nvPr/>
        </p:nvSpPr>
        <p:spPr>
          <a:xfrm>
            <a:off x="7657579" y="1314620"/>
            <a:ext cx="4258849" cy="1427967"/>
          </a:xfrm>
          <a:prstGeom prst="wedgeRoundRectCallou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rgbClr val="00B050"/>
                </a:solidFill>
              </a:rPr>
              <a:t>Effect on the audience?</a:t>
            </a:r>
            <a:endParaRPr lang="en-GB" sz="3200" dirty="0">
              <a:solidFill>
                <a:srgbClr val="00B050"/>
              </a:solidFill>
            </a:endParaRPr>
          </a:p>
        </p:txBody>
      </p:sp>
      <p:sp>
        <p:nvSpPr>
          <p:cNvPr id="8" name="Rounded Rectangular Callout 7"/>
          <p:cNvSpPr/>
          <p:nvPr/>
        </p:nvSpPr>
        <p:spPr>
          <a:xfrm>
            <a:off x="2633595" y="1488915"/>
            <a:ext cx="4258849" cy="1427967"/>
          </a:xfrm>
          <a:prstGeom prst="wedgeRoundRectCallou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rgbClr val="00B050"/>
                </a:solidFill>
              </a:rPr>
              <a:t>Short sentences</a:t>
            </a:r>
            <a:endParaRPr lang="en-GB" sz="3200" dirty="0">
              <a:solidFill>
                <a:srgbClr val="00B050"/>
              </a:solidFill>
            </a:endParaRPr>
          </a:p>
        </p:txBody>
      </p:sp>
      <p:sp>
        <p:nvSpPr>
          <p:cNvPr id="9" name="Rounded Rectangular Callout 8"/>
          <p:cNvSpPr/>
          <p:nvPr/>
        </p:nvSpPr>
        <p:spPr>
          <a:xfrm>
            <a:off x="7657579" y="601363"/>
            <a:ext cx="4275775" cy="2295522"/>
          </a:xfrm>
          <a:prstGeom prst="wedgeRoundRectCallou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rgbClr val="00B050"/>
                </a:solidFill>
              </a:rPr>
              <a:t>Our tragic Hero’s death allows the audience to question </a:t>
            </a:r>
            <a:r>
              <a:rPr lang="en-GB" sz="2400" dirty="0">
                <a:solidFill>
                  <a:srgbClr val="00B050"/>
                </a:solidFill>
              </a:rPr>
              <a:t>love, fate and free will, identity, haste and moderation, youth and </a:t>
            </a:r>
            <a:r>
              <a:rPr lang="en-GB" sz="2400" dirty="0" smtClean="0">
                <a:solidFill>
                  <a:srgbClr val="00B050"/>
                </a:solidFill>
              </a:rPr>
              <a:t>age… everything he symbolises</a:t>
            </a:r>
            <a:endParaRPr lang="en-GB" sz="2400" dirty="0">
              <a:solidFill>
                <a:srgbClr val="00B050"/>
              </a:solidFill>
            </a:endParaRPr>
          </a:p>
        </p:txBody>
      </p:sp>
      <p:sp>
        <p:nvSpPr>
          <p:cNvPr id="10" name="Rounded Rectangular Callout 9"/>
          <p:cNvSpPr/>
          <p:nvPr/>
        </p:nvSpPr>
        <p:spPr>
          <a:xfrm>
            <a:off x="2142994" y="4723454"/>
            <a:ext cx="4258849" cy="1427967"/>
          </a:xfrm>
          <a:prstGeom prst="wedgeRoundRectCallout">
            <a:avLst>
              <a:gd name="adj1" fmla="val -35539"/>
              <a:gd name="adj2" fmla="val -71711"/>
              <a:gd name="adj3" fmla="val 1666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rgbClr val="00B050"/>
                </a:solidFill>
              </a:rPr>
              <a:t>The language used reflects the speeding up of the resolution of this tragedy. </a:t>
            </a:r>
            <a:endParaRPr lang="en-GB" sz="2400" dirty="0">
              <a:solidFill>
                <a:srgbClr val="00B050"/>
              </a:solidFill>
            </a:endParaRPr>
          </a:p>
        </p:txBody>
      </p:sp>
      <p:sp>
        <p:nvSpPr>
          <p:cNvPr id="11" name="Rounded Rectangular Callout 10"/>
          <p:cNvSpPr/>
          <p:nvPr/>
        </p:nvSpPr>
        <p:spPr>
          <a:xfrm>
            <a:off x="7441503" y="4461095"/>
            <a:ext cx="4258849" cy="1427967"/>
          </a:xfrm>
          <a:prstGeom prst="wedgeRoundRectCallout">
            <a:avLst>
              <a:gd name="adj1" fmla="val -35539"/>
              <a:gd name="adj2" fmla="val -71711"/>
              <a:gd name="adj3" fmla="val 1666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rgbClr val="00B050"/>
                </a:solidFill>
              </a:rPr>
              <a:t>Love and death are linked even in Romeo’s final moments</a:t>
            </a:r>
            <a:endParaRPr lang="en-GB" sz="3200" dirty="0">
              <a:solidFill>
                <a:srgbClr val="00B050"/>
              </a:solidFill>
            </a:endParaRPr>
          </a:p>
        </p:txBody>
      </p:sp>
    </p:spTree>
    <p:extLst>
      <p:ext uri="{BB962C8B-B14F-4D97-AF65-F5344CB8AC3E}">
        <p14:creationId xmlns:p14="http://schemas.microsoft.com/office/powerpoint/2010/main" val="1295100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ppt_x"/>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5205"/>
            <a:ext cx="12192000" cy="1451314"/>
          </a:xfrm>
        </p:spPr>
        <p:txBody>
          <a:bodyPr/>
          <a:lstStyle/>
          <a:p>
            <a:pPr algn="ctr"/>
            <a:r>
              <a:rPr lang="en-GB" dirty="0" smtClean="0"/>
              <a:t>‘O </a:t>
            </a:r>
            <a:r>
              <a:rPr lang="en-GB" dirty="0"/>
              <a:t>happy dagger, this is thy sheath: there rust and let me </a:t>
            </a:r>
            <a:r>
              <a:rPr lang="en-GB" dirty="0" smtClean="0"/>
              <a:t>die’</a:t>
            </a:r>
            <a:endParaRPr lang="en-GB" dirty="0"/>
          </a:p>
        </p:txBody>
      </p:sp>
      <p:sp>
        <p:nvSpPr>
          <p:cNvPr id="4" name="Rounded Rectangular Callout 3"/>
          <p:cNvSpPr/>
          <p:nvPr/>
        </p:nvSpPr>
        <p:spPr>
          <a:xfrm>
            <a:off x="2884118" y="1462369"/>
            <a:ext cx="4258849" cy="1427967"/>
          </a:xfrm>
          <a:prstGeom prst="wedgeRoundRectCallou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rgbClr val="00B050"/>
                </a:solidFill>
              </a:rPr>
              <a:t>Technique?</a:t>
            </a:r>
            <a:endParaRPr lang="en-GB" sz="3200" dirty="0">
              <a:solidFill>
                <a:srgbClr val="00B050"/>
              </a:solidFill>
            </a:endParaRPr>
          </a:p>
        </p:txBody>
      </p:sp>
      <p:sp>
        <p:nvSpPr>
          <p:cNvPr id="5" name="Rounded Rectangular Callout 4"/>
          <p:cNvSpPr/>
          <p:nvPr/>
        </p:nvSpPr>
        <p:spPr>
          <a:xfrm>
            <a:off x="2181617" y="4440520"/>
            <a:ext cx="4258849" cy="1427967"/>
          </a:xfrm>
          <a:prstGeom prst="wedgeRoundRectCallout">
            <a:avLst>
              <a:gd name="adj1" fmla="val -35539"/>
              <a:gd name="adj2" fmla="val -71711"/>
              <a:gd name="adj3" fmla="val 1666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rgbClr val="00B050"/>
                </a:solidFill>
              </a:rPr>
              <a:t>Image created?</a:t>
            </a:r>
            <a:endParaRPr lang="en-GB" sz="3200" dirty="0">
              <a:solidFill>
                <a:srgbClr val="00B050"/>
              </a:solidFill>
            </a:endParaRPr>
          </a:p>
        </p:txBody>
      </p:sp>
      <p:sp>
        <p:nvSpPr>
          <p:cNvPr id="6" name="Rounded Rectangular Callout 5"/>
          <p:cNvSpPr/>
          <p:nvPr/>
        </p:nvSpPr>
        <p:spPr>
          <a:xfrm>
            <a:off x="7305806" y="4216964"/>
            <a:ext cx="4258849" cy="1427967"/>
          </a:xfrm>
          <a:prstGeom prst="wedgeRoundRectCallout">
            <a:avLst>
              <a:gd name="adj1" fmla="val -35539"/>
              <a:gd name="adj2" fmla="val -71711"/>
              <a:gd name="adj3" fmla="val 1666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rgbClr val="00B050"/>
                </a:solidFill>
              </a:rPr>
              <a:t>Connotations and synonyms?</a:t>
            </a:r>
            <a:endParaRPr lang="en-GB" sz="3200" dirty="0">
              <a:solidFill>
                <a:srgbClr val="00B050"/>
              </a:solidFill>
            </a:endParaRPr>
          </a:p>
        </p:txBody>
      </p:sp>
      <p:sp>
        <p:nvSpPr>
          <p:cNvPr id="7" name="Rounded Rectangular Callout 6"/>
          <p:cNvSpPr/>
          <p:nvPr/>
        </p:nvSpPr>
        <p:spPr>
          <a:xfrm>
            <a:off x="7707683" y="1420116"/>
            <a:ext cx="4258849" cy="1427967"/>
          </a:xfrm>
          <a:prstGeom prst="wedgeRoundRectCallou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rgbClr val="00B050"/>
                </a:solidFill>
              </a:rPr>
              <a:t>Effect on the audience?</a:t>
            </a:r>
            <a:endParaRPr lang="en-GB" sz="3200" dirty="0">
              <a:solidFill>
                <a:srgbClr val="00B050"/>
              </a:solidFill>
            </a:endParaRPr>
          </a:p>
        </p:txBody>
      </p:sp>
      <p:sp>
        <p:nvSpPr>
          <p:cNvPr id="8" name="Rounded Rectangular Callout 7"/>
          <p:cNvSpPr/>
          <p:nvPr/>
        </p:nvSpPr>
        <p:spPr>
          <a:xfrm>
            <a:off x="2884118" y="1462369"/>
            <a:ext cx="4258849" cy="1427967"/>
          </a:xfrm>
          <a:prstGeom prst="wedgeRoundRectCallou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rgbClr val="00B050"/>
                </a:solidFill>
              </a:rPr>
              <a:t>Personification (imagery)</a:t>
            </a:r>
            <a:endParaRPr lang="en-GB" sz="3200" dirty="0">
              <a:solidFill>
                <a:srgbClr val="00B050"/>
              </a:solidFill>
            </a:endParaRPr>
          </a:p>
        </p:txBody>
      </p:sp>
      <p:sp>
        <p:nvSpPr>
          <p:cNvPr id="9" name="Rounded Rectangular Callout 8"/>
          <p:cNvSpPr/>
          <p:nvPr/>
        </p:nvSpPr>
        <p:spPr>
          <a:xfrm>
            <a:off x="7707682" y="1088117"/>
            <a:ext cx="4258849" cy="1858527"/>
          </a:xfrm>
          <a:prstGeom prst="wedgeRoundRectCallou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rgbClr val="00B050"/>
                </a:solidFill>
              </a:rPr>
              <a:t>Juliet is hurrying as she hears the guards at the door. Could this represent the pace of time? Eventuality of fate? </a:t>
            </a:r>
            <a:endParaRPr lang="en-GB" sz="2400" dirty="0">
              <a:solidFill>
                <a:srgbClr val="00B050"/>
              </a:solidFill>
            </a:endParaRPr>
          </a:p>
        </p:txBody>
      </p:sp>
      <p:sp>
        <p:nvSpPr>
          <p:cNvPr id="10" name="Rounded Rectangular Callout 9"/>
          <p:cNvSpPr/>
          <p:nvPr/>
        </p:nvSpPr>
        <p:spPr>
          <a:xfrm>
            <a:off x="2181616" y="4440520"/>
            <a:ext cx="4258849" cy="1427967"/>
          </a:xfrm>
          <a:prstGeom prst="wedgeRoundRectCallout">
            <a:avLst>
              <a:gd name="adj1" fmla="val -35539"/>
              <a:gd name="adj2" fmla="val -71711"/>
              <a:gd name="adj3" fmla="val 1666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rgbClr val="00B050"/>
                </a:solidFill>
              </a:rPr>
              <a:t>Violence, Eternal decay (a comment on society?)</a:t>
            </a:r>
            <a:endParaRPr lang="en-GB" sz="3200" dirty="0">
              <a:solidFill>
                <a:srgbClr val="00B050"/>
              </a:solidFill>
            </a:endParaRPr>
          </a:p>
        </p:txBody>
      </p:sp>
      <p:sp>
        <p:nvSpPr>
          <p:cNvPr id="11" name="Rounded Rectangular Callout 10"/>
          <p:cNvSpPr/>
          <p:nvPr/>
        </p:nvSpPr>
        <p:spPr>
          <a:xfrm>
            <a:off x="7182283" y="4216964"/>
            <a:ext cx="4505894" cy="1948945"/>
          </a:xfrm>
          <a:prstGeom prst="wedgeRoundRectCallout">
            <a:avLst>
              <a:gd name="adj1" fmla="val -35539"/>
              <a:gd name="adj2" fmla="val -71711"/>
              <a:gd name="adj3" fmla="val 1666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smtClean="0">
                <a:solidFill>
                  <a:srgbClr val="00B050"/>
                </a:solidFill>
              </a:rPr>
              <a:t>Sexuality / masculinity (phallic), violence, tragedy… echoes the ideas of Romeo’s QUICK deat</a:t>
            </a:r>
            <a:r>
              <a:rPr lang="en-GB" sz="2800" dirty="0">
                <a:solidFill>
                  <a:srgbClr val="00B050"/>
                </a:solidFill>
              </a:rPr>
              <a:t>h</a:t>
            </a:r>
            <a:endParaRPr lang="en-GB" sz="2800" dirty="0" smtClean="0">
              <a:solidFill>
                <a:srgbClr val="00B050"/>
              </a:solidFill>
            </a:endParaRPr>
          </a:p>
        </p:txBody>
      </p:sp>
    </p:spTree>
    <p:extLst>
      <p:ext uri="{BB962C8B-B14F-4D97-AF65-F5344CB8AC3E}">
        <p14:creationId xmlns:p14="http://schemas.microsoft.com/office/powerpoint/2010/main" val="2188115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ppt_x"/>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27755" y="3355449"/>
            <a:ext cx="10515600" cy="1325563"/>
          </a:xfrm>
        </p:spPr>
        <p:txBody>
          <a:bodyPr/>
          <a:lstStyle/>
          <a:p>
            <a:r>
              <a:rPr lang="en-GB" dirty="0"/>
              <a:t>‘It is the East and Juliet is the sun’</a:t>
            </a:r>
            <a:endParaRPr lang="en-GB" dirty="0"/>
          </a:p>
        </p:txBody>
      </p:sp>
      <p:sp>
        <p:nvSpPr>
          <p:cNvPr id="4" name="Rounded Rectangular Callout 3"/>
          <p:cNvSpPr/>
          <p:nvPr/>
        </p:nvSpPr>
        <p:spPr>
          <a:xfrm>
            <a:off x="2654475" y="1825625"/>
            <a:ext cx="4258849" cy="1427967"/>
          </a:xfrm>
          <a:prstGeom prst="wedgeRoundRectCallou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rgbClr val="00B050"/>
                </a:solidFill>
              </a:rPr>
              <a:t>Technique?</a:t>
            </a:r>
            <a:endParaRPr lang="en-GB" sz="3200" dirty="0">
              <a:solidFill>
                <a:srgbClr val="00B050"/>
              </a:solidFill>
            </a:endParaRPr>
          </a:p>
        </p:txBody>
      </p:sp>
      <p:sp>
        <p:nvSpPr>
          <p:cNvPr id="5" name="Rounded Rectangular Callout 4"/>
          <p:cNvSpPr/>
          <p:nvPr/>
        </p:nvSpPr>
        <p:spPr>
          <a:xfrm>
            <a:off x="2170136" y="4923382"/>
            <a:ext cx="4258849" cy="1427967"/>
          </a:xfrm>
          <a:prstGeom prst="wedgeRoundRectCallout">
            <a:avLst>
              <a:gd name="adj1" fmla="val -35539"/>
              <a:gd name="adj2" fmla="val -71711"/>
              <a:gd name="adj3" fmla="val 1666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rgbClr val="00B050"/>
                </a:solidFill>
              </a:rPr>
              <a:t>Image created?</a:t>
            </a:r>
            <a:endParaRPr lang="en-GB" sz="3200" dirty="0">
              <a:solidFill>
                <a:srgbClr val="00B050"/>
              </a:solidFill>
            </a:endParaRPr>
          </a:p>
        </p:txBody>
      </p:sp>
      <p:sp>
        <p:nvSpPr>
          <p:cNvPr id="6" name="Rounded Rectangular Callout 5"/>
          <p:cNvSpPr/>
          <p:nvPr/>
        </p:nvSpPr>
        <p:spPr>
          <a:xfrm>
            <a:off x="7585556" y="4836189"/>
            <a:ext cx="4258849" cy="1427967"/>
          </a:xfrm>
          <a:prstGeom prst="wedgeRoundRectCallout">
            <a:avLst>
              <a:gd name="adj1" fmla="val -35539"/>
              <a:gd name="adj2" fmla="val -71711"/>
              <a:gd name="adj3" fmla="val 1666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rgbClr val="00B050"/>
                </a:solidFill>
              </a:rPr>
              <a:t>Connotations and synonyms?</a:t>
            </a:r>
            <a:endParaRPr lang="en-GB" sz="3200" dirty="0">
              <a:solidFill>
                <a:srgbClr val="00B050"/>
              </a:solidFill>
            </a:endParaRPr>
          </a:p>
        </p:txBody>
      </p:sp>
      <p:sp>
        <p:nvSpPr>
          <p:cNvPr id="7" name="Rounded Rectangular Callout 6"/>
          <p:cNvSpPr/>
          <p:nvPr/>
        </p:nvSpPr>
        <p:spPr>
          <a:xfrm>
            <a:off x="7778664" y="1651239"/>
            <a:ext cx="4258849" cy="1427967"/>
          </a:xfrm>
          <a:prstGeom prst="wedgeRoundRectCallou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rgbClr val="00B050"/>
                </a:solidFill>
              </a:rPr>
              <a:t>Effect on the audience?</a:t>
            </a:r>
            <a:endParaRPr lang="en-GB" sz="3200" dirty="0">
              <a:solidFill>
                <a:srgbClr val="00B050"/>
              </a:solidFill>
            </a:endParaRPr>
          </a:p>
        </p:txBody>
      </p:sp>
      <p:sp>
        <p:nvSpPr>
          <p:cNvPr id="8" name="Rounded Rectangular Callout 7"/>
          <p:cNvSpPr/>
          <p:nvPr/>
        </p:nvSpPr>
        <p:spPr>
          <a:xfrm>
            <a:off x="2327755" y="1426666"/>
            <a:ext cx="4668033" cy="1928783"/>
          </a:xfrm>
          <a:prstGeom prst="wedgeRoundRectCallou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rgbClr val="00B050"/>
                </a:solidFill>
              </a:rPr>
              <a:t>Metaphor</a:t>
            </a:r>
            <a:endParaRPr lang="en-GB" sz="3200" dirty="0">
              <a:solidFill>
                <a:srgbClr val="00B050"/>
              </a:solidFill>
            </a:endParaRPr>
          </a:p>
        </p:txBody>
      </p:sp>
      <p:sp>
        <p:nvSpPr>
          <p:cNvPr id="9" name="Rounded Rectangular Callout 8"/>
          <p:cNvSpPr/>
          <p:nvPr/>
        </p:nvSpPr>
        <p:spPr>
          <a:xfrm>
            <a:off x="7684720" y="1324809"/>
            <a:ext cx="4352793" cy="1858527"/>
          </a:xfrm>
          <a:prstGeom prst="wedgeRoundRectCallou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rgbClr val="00B050"/>
                </a:solidFill>
              </a:rPr>
              <a:t>Clichéd and romantic, perhaps this reflects Romeo’s fatal flaws </a:t>
            </a:r>
            <a:endParaRPr lang="en-GB" sz="2400" dirty="0">
              <a:solidFill>
                <a:srgbClr val="00B050"/>
              </a:solidFill>
            </a:endParaRPr>
          </a:p>
        </p:txBody>
      </p:sp>
      <p:sp>
        <p:nvSpPr>
          <p:cNvPr id="10" name="Rounded Rectangular Callout 9"/>
          <p:cNvSpPr/>
          <p:nvPr/>
        </p:nvSpPr>
        <p:spPr>
          <a:xfrm>
            <a:off x="1837152" y="4840635"/>
            <a:ext cx="4924815" cy="1934618"/>
          </a:xfrm>
          <a:prstGeom prst="wedgeRoundRectCallout">
            <a:avLst>
              <a:gd name="adj1" fmla="val -35539"/>
              <a:gd name="adj2" fmla="val -71711"/>
              <a:gd name="adj3" fmla="val 1666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smtClean="0">
                <a:solidFill>
                  <a:srgbClr val="00B050"/>
                </a:solidFill>
              </a:rPr>
              <a:t>Juliet </a:t>
            </a:r>
            <a:r>
              <a:rPr lang="en-GB" sz="2000" dirty="0">
                <a:solidFill>
                  <a:srgbClr val="00B050"/>
                </a:solidFill>
              </a:rPr>
              <a:t>is fairer and more brilliant than the </a:t>
            </a:r>
            <a:r>
              <a:rPr lang="en-GB" sz="2000" dirty="0" smtClean="0">
                <a:solidFill>
                  <a:srgbClr val="00B050"/>
                </a:solidFill>
              </a:rPr>
              <a:t>moon (Rosaline). </a:t>
            </a:r>
            <a:r>
              <a:rPr lang="en-GB" sz="2000" dirty="0">
                <a:solidFill>
                  <a:srgbClr val="00B050"/>
                </a:solidFill>
              </a:rPr>
              <a:t>When Juliet appears above, on her balcony, she appears like the sun at dawn, her light overpowering the </a:t>
            </a:r>
            <a:r>
              <a:rPr lang="en-GB" sz="2000" dirty="0" smtClean="0">
                <a:solidFill>
                  <a:srgbClr val="00B050"/>
                </a:solidFill>
              </a:rPr>
              <a:t>moon (which merely reflects her brilliance). </a:t>
            </a:r>
            <a:endParaRPr lang="en-GB" sz="2000" dirty="0">
              <a:solidFill>
                <a:srgbClr val="00B050"/>
              </a:solidFill>
            </a:endParaRPr>
          </a:p>
        </p:txBody>
      </p:sp>
      <p:sp>
        <p:nvSpPr>
          <p:cNvPr id="11" name="Rounded Rectangular Callout 10"/>
          <p:cNvSpPr/>
          <p:nvPr/>
        </p:nvSpPr>
        <p:spPr>
          <a:xfrm>
            <a:off x="7585555" y="4841491"/>
            <a:ext cx="4258849" cy="1427967"/>
          </a:xfrm>
          <a:prstGeom prst="wedgeRoundRectCallout">
            <a:avLst>
              <a:gd name="adj1" fmla="val -35539"/>
              <a:gd name="adj2" fmla="val -71711"/>
              <a:gd name="adj3" fmla="val 1666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rgbClr val="00B050"/>
                </a:solidFill>
              </a:rPr>
              <a:t>Romance, courtly love, destiny</a:t>
            </a:r>
            <a:endParaRPr lang="en-GB" sz="3200" dirty="0">
              <a:solidFill>
                <a:srgbClr val="00B050"/>
              </a:solidFill>
            </a:endParaRPr>
          </a:p>
        </p:txBody>
      </p:sp>
    </p:spTree>
    <p:extLst>
      <p:ext uri="{BB962C8B-B14F-4D97-AF65-F5344CB8AC3E}">
        <p14:creationId xmlns:p14="http://schemas.microsoft.com/office/powerpoint/2010/main" val="3489635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ppt_x"/>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1803" y="3922138"/>
            <a:ext cx="10515600" cy="1325563"/>
          </a:xfrm>
        </p:spPr>
        <p:txBody>
          <a:bodyPr>
            <a:normAutofit fontScale="90000"/>
          </a:bodyPr>
          <a:lstStyle/>
          <a:p>
            <a:pPr algn="ctr"/>
            <a:r>
              <a:rPr lang="en-GB" dirty="0" smtClean="0"/>
              <a:t>‘For </a:t>
            </a:r>
            <a:r>
              <a:rPr lang="en-GB" dirty="0"/>
              <a:t>never was a story of more woe than this of Juliet and her </a:t>
            </a:r>
            <a:r>
              <a:rPr lang="en-GB" dirty="0" smtClean="0"/>
              <a:t>Romeo’</a:t>
            </a:r>
            <a:r>
              <a:rPr lang="en-GB" dirty="0" smtClean="0"/>
              <a:t/>
            </a:r>
            <a:br>
              <a:rPr lang="en-GB" dirty="0" smtClean="0"/>
            </a:br>
            <a:endParaRPr lang="en-GB" dirty="0"/>
          </a:p>
        </p:txBody>
      </p:sp>
      <p:sp>
        <p:nvSpPr>
          <p:cNvPr id="4" name="Rounded Rectangular Callout 3"/>
          <p:cNvSpPr/>
          <p:nvPr/>
        </p:nvSpPr>
        <p:spPr>
          <a:xfrm>
            <a:off x="2654475" y="1825625"/>
            <a:ext cx="4258849" cy="1427967"/>
          </a:xfrm>
          <a:prstGeom prst="wedgeRoundRectCallou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rgbClr val="00B050"/>
                </a:solidFill>
              </a:rPr>
              <a:t>Technique?</a:t>
            </a:r>
            <a:endParaRPr lang="en-GB" sz="3200" dirty="0">
              <a:solidFill>
                <a:srgbClr val="00B050"/>
              </a:solidFill>
            </a:endParaRPr>
          </a:p>
        </p:txBody>
      </p:sp>
      <p:sp>
        <p:nvSpPr>
          <p:cNvPr id="5" name="Rounded Rectangular Callout 4"/>
          <p:cNvSpPr/>
          <p:nvPr/>
        </p:nvSpPr>
        <p:spPr>
          <a:xfrm>
            <a:off x="2170136" y="4923382"/>
            <a:ext cx="4258849" cy="1427967"/>
          </a:xfrm>
          <a:prstGeom prst="wedgeRoundRectCallout">
            <a:avLst>
              <a:gd name="adj1" fmla="val -35539"/>
              <a:gd name="adj2" fmla="val -71711"/>
              <a:gd name="adj3" fmla="val 1666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rgbClr val="00B050"/>
                </a:solidFill>
              </a:rPr>
              <a:t>Image created?</a:t>
            </a:r>
            <a:endParaRPr lang="en-GB" sz="3200" dirty="0">
              <a:solidFill>
                <a:srgbClr val="00B050"/>
              </a:solidFill>
            </a:endParaRPr>
          </a:p>
        </p:txBody>
      </p:sp>
      <p:sp>
        <p:nvSpPr>
          <p:cNvPr id="6" name="Rounded Rectangular Callout 5"/>
          <p:cNvSpPr/>
          <p:nvPr/>
        </p:nvSpPr>
        <p:spPr>
          <a:xfrm>
            <a:off x="7684718" y="5202262"/>
            <a:ext cx="4258849" cy="1427967"/>
          </a:xfrm>
          <a:prstGeom prst="wedgeRoundRectCallout">
            <a:avLst>
              <a:gd name="adj1" fmla="val -35539"/>
              <a:gd name="adj2" fmla="val -71711"/>
              <a:gd name="adj3" fmla="val 1666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rgbClr val="00B050"/>
                </a:solidFill>
              </a:rPr>
              <a:t>Connotations and synonyms?</a:t>
            </a:r>
            <a:endParaRPr lang="en-GB" sz="3200" dirty="0">
              <a:solidFill>
                <a:srgbClr val="00B050"/>
              </a:solidFill>
            </a:endParaRPr>
          </a:p>
        </p:txBody>
      </p:sp>
      <p:sp>
        <p:nvSpPr>
          <p:cNvPr id="7" name="Rounded Rectangular Callout 6"/>
          <p:cNvSpPr/>
          <p:nvPr/>
        </p:nvSpPr>
        <p:spPr>
          <a:xfrm>
            <a:off x="7778664" y="1651239"/>
            <a:ext cx="4258849" cy="1427967"/>
          </a:xfrm>
          <a:prstGeom prst="wedgeRoundRectCallou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rgbClr val="00B050"/>
                </a:solidFill>
              </a:rPr>
              <a:t>Effect on the audience?</a:t>
            </a:r>
            <a:endParaRPr lang="en-GB" sz="3200" dirty="0">
              <a:solidFill>
                <a:srgbClr val="00B050"/>
              </a:solidFill>
            </a:endParaRPr>
          </a:p>
        </p:txBody>
      </p:sp>
      <p:sp>
        <p:nvSpPr>
          <p:cNvPr id="8" name="Rounded Rectangular Callout 7"/>
          <p:cNvSpPr/>
          <p:nvPr/>
        </p:nvSpPr>
        <p:spPr>
          <a:xfrm>
            <a:off x="379434" y="1581664"/>
            <a:ext cx="6919588" cy="1839851"/>
          </a:xfrm>
          <a:prstGeom prst="wedgeRoundRectCallout">
            <a:avLst>
              <a:gd name="adj1" fmla="val -356"/>
              <a:gd name="adj2" fmla="val 59377"/>
              <a:gd name="adj3" fmla="val 1666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rgbClr val="00B050"/>
                </a:solidFill>
              </a:rPr>
              <a:t>They </a:t>
            </a:r>
            <a:r>
              <a:rPr lang="en-GB" sz="3200" dirty="0">
                <a:solidFill>
                  <a:srgbClr val="00B050"/>
                </a:solidFill>
              </a:rPr>
              <a:t>are written in the form of an heroic </a:t>
            </a:r>
            <a:r>
              <a:rPr lang="en-GB" sz="3200" dirty="0" smtClean="0">
                <a:solidFill>
                  <a:srgbClr val="00B050"/>
                </a:solidFill>
              </a:rPr>
              <a:t>couplet (two </a:t>
            </a:r>
            <a:r>
              <a:rPr lang="en-GB" sz="3200" dirty="0">
                <a:solidFill>
                  <a:srgbClr val="00B050"/>
                </a:solidFill>
              </a:rPr>
              <a:t>rhyming lines of iambic </a:t>
            </a:r>
            <a:r>
              <a:rPr lang="en-GB" sz="3200" dirty="0" smtClean="0">
                <a:solidFill>
                  <a:srgbClr val="00B050"/>
                </a:solidFill>
              </a:rPr>
              <a:t>pentameter)… hyperbole</a:t>
            </a:r>
            <a:endParaRPr lang="en-GB" sz="3200" dirty="0">
              <a:solidFill>
                <a:srgbClr val="00B050"/>
              </a:solidFill>
            </a:endParaRPr>
          </a:p>
        </p:txBody>
      </p:sp>
      <p:sp>
        <p:nvSpPr>
          <p:cNvPr id="9" name="Rounded Rectangular Callout 8"/>
          <p:cNvSpPr/>
          <p:nvPr/>
        </p:nvSpPr>
        <p:spPr>
          <a:xfrm>
            <a:off x="7684719" y="1581665"/>
            <a:ext cx="4507281" cy="1671927"/>
          </a:xfrm>
          <a:prstGeom prst="wedgeRoundRectCallou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rgbClr val="00B050"/>
                </a:solidFill>
              </a:rPr>
              <a:t>These two lines are the final lines and give a sense of closure to the play</a:t>
            </a:r>
            <a:endParaRPr lang="en-GB" sz="2400" dirty="0">
              <a:solidFill>
                <a:srgbClr val="00B050"/>
              </a:solidFill>
            </a:endParaRPr>
          </a:p>
        </p:txBody>
      </p:sp>
      <p:sp>
        <p:nvSpPr>
          <p:cNvPr id="10" name="Rounded Rectangular Callout 9"/>
          <p:cNvSpPr/>
          <p:nvPr/>
        </p:nvSpPr>
        <p:spPr>
          <a:xfrm>
            <a:off x="1988509" y="4923382"/>
            <a:ext cx="4924815" cy="1934618"/>
          </a:xfrm>
          <a:prstGeom prst="wedgeRoundRectCallout">
            <a:avLst>
              <a:gd name="adj1" fmla="val -35539"/>
              <a:gd name="adj2" fmla="val -71711"/>
              <a:gd name="adj3" fmla="val 1666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smtClean="0">
                <a:solidFill>
                  <a:srgbClr val="00B050"/>
                </a:solidFill>
              </a:rPr>
              <a:t>The ending justifies the Prince’s position </a:t>
            </a:r>
            <a:r>
              <a:rPr lang="en-GB" sz="2000" dirty="0">
                <a:solidFill>
                  <a:srgbClr val="00B050"/>
                </a:solidFill>
              </a:rPr>
              <a:t>and marks the acceptance of it by both families and </a:t>
            </a:r>
            <a:r>
              <a:rPr lang="en-GB" sz="2000" b="1" u="sng" dirty="0">
                <a:solidFill>
                  <a:srgbClr val="00B050"/>
                </a:solidFill>
              </a:rPr>
              <a:t>the end of the feud</a:t>
            </a:r>
            <a:r>
              <a:rPr lang="en-GB" sz="2000" dirty="0">
                <a:solidFill>
                  <a:srgbClr val="00B050"/>
                </a:solidFill>
              </a:rPr>
              <a:t>. Despite this sense of reconciliation, though, the </a:t>
            </a:r>
            <a:r>
              <a:rPr lang="en-GB" sz="2000" b="1" dirty="0">
                <a:solidFill>
                  <a:srgbClr val="00B050"/>
                </a:solidFill>
              </a:rPr>
              <a:t>occasion is tragic.</a:t>
            </a:r>
            <a:endParaRPr lang="en-GB" sz="2000" b="1" dirty="0">
              <a:solidFill>
                <a:srgbClr val="00B050"/>
              </a:solidFill>
            </a:endParaRPr>
          </a:p>
        </p:txBody>
      </p:sp>
      <p:sp>
        <p:nvSpPr>
          <p:cNvPr id="11" name="Rounded Rectangular Callout 10"/>
          <p:cNvSpPr/>
          <p:nvPr/>
        </p:nvSpPr>
        <p:spPr>
          <a:xfrm>
            <a:off x="7684718" y="5214686"/>
            <a:ext cx="4258849" cy="1427967"/>
          </a:xfrm>
          <a:prstGeom prst="wedgeRoundRectCallout">
            <a:avLst>
              <a:gd name="adj1" fmla="val -35539"/>
              <a:gd name="adj2" fmla="val -71711"/>
              <a:gd name="adj3" fmla="val 1666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rgbClr val="00B050"/>
                </a:solidFill>
              </a:rPr>
              <a:t>Sadness, belonging, anguish, grief, resolution, tragedy </a:t>
            </a:r>
            <a:endParaRPr lang="en-GB" sz="3200" dirty="0">
              <a:solidFill>
                <a:srgbClr val="00B050"/>
              </a:solidFill>
            </a:endParaRPr>
          </a:p>
        </p:txBody>
      </p:sp>
    </p:spTree>
    <p:extLst>
      <p:ext uri="{BB962C8B-B14F-4D97-AF65-F5344CB8AC3E}">
        <p14:creationId xmlns:p14="http://schemas.microsoft.com/office/powerpoint/2010/main" val="3661771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ppt_x"/>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TotalTime>
  <Words>986</Words>
  <Application>Microsoft Office PowerPoint</Application>
  <PresentationFormat>Widescreen</PresentationFormat>
  <Paragraphs>71</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PowerPoint Presentation</vt:lpstr>
      <vt:lpstr>Learn these quotes </vt:lpstr>
      <vt:lpstr>Can you remember them?</vt:lpstr>
      <vt:lpstr>How did you do?</vt:lpstr>
      <vt:lpstr>‘Romeo, Romeo! Here’s a drink:’ I drink to thee’ – A4, S3</vt:lpstr>
      <vt:lpstr>‘Thy drugs are quick. Thus with a kiss I die’ </vt:lpstr>
      <vt:lpstr>‘O happy dagger, this is thy sheath: there rust and let me die’</vt:lpstr>
      <vt:lpstr>‘It is the East and Juliet is the sun’</vt:lpstr>
      <vt:lpstr>‘For never was a story of more woe than this of Juliet and her Romeo’ </vt:lpstr>
      <vt:lpstr>Dazzle the examiner</vt:lpstr>
      <vt:lpstr>Re-cap slide for another lesson</vt:lpstr>
    </vt:vector>
  </TitlesOfParts>
  <Company>RM Education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WorrallC</dc:creator>
  <cp:lastModifiedBy>CopelandA</cp:lastModifiedBy>
  <cp:revision>10</cp:revision>
  <dcterms:created xsi:type="dcterms:W3CDTF">2019-01-28T16:59:11Z</dcterms:created>
  <dcterms:modified xsi:type="dcterms:W3CDTF">2019-02-11T16:34:53Z</dcterms:modified>
</cp:coreProperties>
</file>