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7" r:id="rId5"/>
    <p:sldId id="258" r:id="rId6"/>
    <p:sldId id="260" r:id="rId7"/>
    <p:sldId id="268" r:id="rId8"/>
    <p:sldId id="269" r:id="rId9"/>
    <p:sldId id="270"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2BCB268-A845-470D-BDFD-B9BA9D357C2C}"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1840064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BCB268-A845-470D-BDFD-B9BA9D357C2C}"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2074091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BCB268-A845-470D-BDFD-B9BA9D357C2C}"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285528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BCB268-A845-470D-BDFD-B9BA9D357C2C}"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345419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CB268-A845-470D-BDFD-B9BA9D357C2C}"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67757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2BCB268-A845-470D-BDFD-B9BA9D357C2C}" type="datetimeFigureOut">
              <a:rPr lang="en-GB" smtClean="0"/>
              <a:t>08/02/2019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312730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BCB268-A845-470D-BDFD-B9BA9D357C2C}" type="datetimeFigureOut">
              <a:rPr lang="en-GB" smtClean="0"/>
              <a:t>08/02/2019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70849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2BCB268-A845-470D-BDFD-B9BA9D357C2C}" type="datetimeFigureOut">
              <a:rPr lang="en-GB" smtClean="0"/>
              <a:t>08/02/2019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384562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CB268-A845-470D-BDFD-B9BA9D357C2C}" type="datetimeFigureOut">
              <a:rPr lang="en-GB" smtClean="0"/>
              <a:t>08/02/2019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286021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CB268-A845-470D-BDFD-B9BA9D357C2C}" type="datetimeFigureOut">
              <a:rPr lang="en-GB" smtClean="0"/>
              <a:t>08/02/2019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67213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CB268-A845-470D-BDFD-B9BA9D357C2C}" type="datetimeFigureOut">
              <a:rPr lang="en-GB" smtClean="0"/>
              <a:t>08/02/2019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50C8CB-A0E7-4E22-999D-124383E444A1}" type="slidenum">
              <a:rPr lang="en-GB" smtClean="0"/>
              <a:t>‹#›</a:t>
            </a:fld>
            <a:endParaRPr lang="en-GB"/>
          </a:p>
        </p:txBody>
      </p:sp>
    </p:spTree>
    <p:extLst>
      <p:ext uri="{BB962C8B-B14F-4D97-AF65-F5344CB8AC3E}">
        <p14:creationId xmlns:p14="http://schemas.microsoft.com/office/powerpoint/2010/main" val="332915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t="-36000" b="-3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CB268-A845-470D-BDFD-B9BA9D357C2C}" type="datetimeFigureOut">
              <a:rPr lang="en-GB" smtClean="0"/>
              <a:t>08/02/2019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0C8CB-A0E7-4E22-999D-124383E444A1}" type="slidenum">
              <a:rPr lang="en-GB" smtClean="0"/>
              <a:t>‹#›</a:t>
            </a:fld>
            <a:endParaRPr lang="en-GB"/>
          </a:p>
        </p:txBody>
      </p:sp>
    </p:spTree>
    <p:extLst>
      <p:ext uri="{BB962C8B-B14F-4D97-AF65-F5344CB8AC3E}">
        <p14:creationId xmlns:p14="http://schemas.microsoft.com/office/powerpoint/2010/main" val="2220594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868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69500" y="365125"/>
            <a:ext cx="7984299" cy="1325563"/>
          </a:xfrm>
        </p:spPr>
        <p:txBody>
          <a:bodyPr/>
          <a:lstStyle/>
          <a:p>
            <a:r>
              <a:rPr lang="en-GB" dirty="0" smtClean="0"/>
              <a:t>Dazzle the examiner</a:t>
            </a:r>
            <a:endParaRPr lang="en-GB" dirty="0"/>
          </a:p>
        </p:txBody>
      </p:sp>
      <p:sp>
        <p:nvSpPr>
          <p:cNvPr id="3" name="Content Placeholder 2"/>
          <p:cNvSpPr>
            <a:spLocks noGrp="1"/>
          </p:cNvSpPr>
          <p:nvPr>
            <p:ph idx="1"/>
          </p:nvPr>
        </p:nvSpPr>
        <p:spPr/>
        <p:txBody>
          <a:bodyPr/>
          <a:lstStyle/>
          <a:p>
            <a:pPr marL="0" indent="0">
              <a:buNone/>
            </a:pPr>
            <a:r>
              <a:rPr lang="en-GB" dirty="0" smtClean="0"/>
              <a:t>By starting with the adverb “Suddenly” Hughes appears to be emphasising the shock of the protagonist as he finds himself launched into battle, apparently without warning or understanding. Although this poem puts focus on an individual </a:t>
            </a:r>
            <a:r>
              <a:rPr lang="en-GB" dirty="0" smtClean="0"/>
              <a:t>(perhaps representative </a:t>
            </a:r>
            <a:r>
              <a:rPr lang="en-GB" dirty="0" smtClean="0"/>
              <a:t>of Hughes</a:t>
            </a:r>
            <a:r>
              <a:rPr lang="en-GB" smtClean="0"/>
              <a:t>’ </a:t>
            </a:r>
            <a:r>
              <a:rPr lang="en-GB" smtClean="0"/>
              <a:t>father’sWW1 </a:t>
            </a:r>
            <a:r>
              <a:rPr lang="en-GB" dirty="0" smtClean="0"/>
              <a:t>experience) it could also perhaps reflect the shock of the British nation caught up in what was called </a:t>
            </a:r>
            <a:r>
              <a:rPr lang="en-GB" smtClean="0"/>
              <a:t>the </a:t>
            </a:r>
            <a:r>
              <a:rPr lang="en-GB" smtClean="0"/>
              <a:t>“Great War” </a:t>
            </a:r>
            <a:r>
              <a:rPr lang="en-GB" dirty="0" smtClean="0"/>
              <a:t>but which ultimately destroyed millions of lives.  </a:t>
            </a:r>
            <a:endParaRPr lang="en-GB"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4124" b="94330" l="2317" r="95753"/>
                    </a14:imgEffect>
                  </a14:imgLayer>
                </a14:imgProps>
              </a:ext>
            </a:extLst>
          </a:blip>
          <a:stretch>
            <a:fillRect/>
          </a:stretch>
        </p:blipFill>
        <p:spPr>
          <a:xfrm>
            <a:off x="8783159" y="103981"/>
            <a:ext cx="2466975" cy="1847850"/>
          </a:xfrm>
          <a:prstGeom prst="rect">
            <a:avLst/>
          </a:prstGeom>
        </p:spPr>
      </p:pic>
      <p:sp>
        <p:nvSpPr>
          <p:cNvPr id="5" name="Rectangle 4"/>
          <p:cNvSpPr/>
          <p:nvPr/>
        </p:nvSpPr>
        <p:spPr>
          <a:xfrm>
            <a:off x="3745283" y="4672209"/>
            <a:ext cx="8259871" cy="18789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400" dirty="0" smtClean="0"/>
              <a:t>Contrast with: Charge of the Light Brigade.</a:t>
            </a:r>
          </a:p>
          <a:p>
            <a:pPr algn="ctr"/>
            <a:r>
              <a:rPr lang="en-GB" sz="2400" dirty="0" smtClean="0"/>
              <a:t>Compare with: Remains. </a:t>
            </a:r>
            <a:endParaRPr lang="en-GB" sz="2400" dirty="0"/>
          </a:p>
        </p:txBody>
      </p:sp>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backgroundRemoval t="4124" b="94330" l="2317" r="95753"/>
                    </a14:imgEffect>
                  </a14:imgLayer>
                </a14:imgProps>
              </a:ext>
            </a:extLst>
          </a:blip>
          <a:stretch>
            <a:fillRect/>
          </a:stretch>
        </p:blipFill>
        <p:spPr>
          <a:xfrm>
            <a:off x="864262" y="0"/>
            <a:ext cx="2466975" cy="1847850"/>
          </a:xfrm>
          <a:prstGeom prst="rect">
            <a:avLst/>
          </a:prstGeom>
        </p:spPr>
      </p:pic>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ackgroundRemoval t="4124" b="94330" l="2317" r="95753"/>
                    </a14:imgEffect>
                  </a14:imgLayer>
                </a14:imgProps>
              </a:ext>
            </a:extLst>
          </a:blip>
          <a:stretch>
            <a:fillRect/>
          </a:stretch>
        </p:blipFill>
        <p:spPr>
          <a:xfrm rot="20354575">
            <a:off x="2270637" y="5092973"/>
            <a:ext cx="1724089" cy="1291403"/>
          </a:xfrm>
          <a:prstGeom prst="rect">
            <a:avLst/>
          </a:prstGeom>
        </p:spPr>
      </p:pic>
    </p:spTree>
    <p:extLst>
      <p:ext uri="{BB962C8B-B14F-4D97-AF65-F5344CB8AC3E}">
        <p14:creationId xmlns:p14="http://schemas.microsoft.com/office/powerpoint/2010/main" val="1061216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slide for another lesson</a:t>
            </a:r>
            <a:endParaRPr lang="en-GB" dirty="0"/>
          </a:p>
        </p:txBody>
      </p:sp>
      <p:sp>
        <p:nvSpPr>
          <p:cNvPr id="3" name="Content Placeholder 2"/>
          <p:cNvSpPr>
            <a:spLocks noGrp="1"/>
          </p:cNvSpPr>
          <p:nvPr>
            <p:ph idx="1"/>
          </p:nvPr>
        </p:nvSpPr>
        <p:spPr/>
        <p:txBody>
          <a:bodyPr>
            <a:normAutofit/>
          </a:bodyPr>
          <a:lstStyle/>
          <a:p>
            <a:pPr marL="0" indent="0">
              <a:buNone/>
            </a:pPr>
            <a:r>
              <a:rPr lang="en-GB" sz="4000" dirty="0"/>
              <a:t>The lone and level sands stretched far away ’</a:t>
            </a:r>
          </a:p>
          <a:p>
            <a:pPr marL="0" indent="0">
              <a:buNone/>
            </a:pPr>
            <a:r>
              <a:rPr lang="en-GB" sz="4000" dirty="0"/>
              <a:t>‘ Look on my works ye mighty and despair. ’</a:t>
            </a:r>
          </a:p>
          <a:p>
            <a:pPr marL="0" indent="0">
              <a:buNone/>
            </a:pPr>
            <a:r>
              <a:rPr lang="en-GB" sz="4000" dirty="0"/>
              <a:t>‘ Suddenly he awoke and was running. ’</a:t>
            </a:r>
          </a:p>
          <a:p>
            <a:pPr marL="0" indent="0">
              <a:buNone/>
            </a:pPr>
            <a:r>
              <a:rPr lang="en-GB" sz="4000" dirty="0"/>
              <a:t>‘ Sweating like molten iron ’</a:t>
            </a:r>
          </a:p>
          <a:p>
            <a:pPr marL="0" indent="0">
              <a:buNone/>
            </a:pPr>
            <a:r>
              <a:rPr lang="en-GB" sz="4000" dirty="0"/>
              <a:t>‘ Bullets smacking the belly out of the air. ’</a:t>
            </a:r>
          </a:p>
        </p:txBody>
      </p:sp>
    </p:spTree>
    <p:extLst>
      <p:ext uri="{BB962C8B-B14F-4D97-AF65-F5344CB8AC3E}">
        <p14:creationId xmlns:p14="http://schemas.microsoft.com/office/powerpoint/2010/main" val="327120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Identify the poems and learn these quotes </a:t>
            </a:r>
            <a:endParaRPr lang="en-GB" dirty="0"/>
          </a:p>
        </p:txBody>
      </p:sp>
      <p:sp>
        <p:nvSpPr>
          <p:cNvPr id="3" name="Content Placeholder 2"/>
          <p:cNvSpPr>
            <a:spLocks noGrp="1"/>
          </p:cNvSpPr>
          <p:nvPr>
            <p:ph idx="1"/>
          </p:nvPr>
        </p:nvSpPr>
        <p:spPr>
          <a:xfrm>
            <a:off x="449179" y="1825625"/>
            <a:ext cx="10904621" cy="4351338"/>
          </a:xfrm>
        </p:spPr>
        <p:txBody>
          <a:bodyPr>
            <a:normAutofit/>
          </a:bodyPr>
          <a:lstStyle/>
          <a:p>
            <a:pPr marL="0" indent="0">
              <a:buNone/>
            </a:pPr>
            <a:r>
              <a:rPr lang="en-GB" sz="3600" dirty="0" smtClean="0"/>
              <a:t>‘</a:t>
            </a:r>
            <a:r>
              <a:rPr lang="en-GB" sz="4400" dirty="0" smtClean="0"/>
              <a:t>The lone and level sands stretched far away </a:t>
            </a:r>
            <a:r>
              <a:rPr lang="en-GB" sz="4400" dirty="0"/>
              <a:t>’</a:t>
            </a:r>
            <a:endParaRPr lang="en-GB" sz="4400" dirty="0" smtClean="0"/>
          </a:p>
          <a:p>
            <a:pPr marL="0" indent="0">
              <a:buNone/>
            </a:pPr>
            <a:r>
              <a:rPr lang="en-GB" sz="4400" dirty="0"/>
              <a:t>‘ </a:t>
            </a:r>
            <a:r>
              <a:rPr lang="en-GB" sz="4400" dirty="0" smtClean="0"/>
              <a:t>Look on my works ye mighty and despair.</a:t>
            </a:r>
            <a:r>
              <a:rPr lang="en-GB" sz="4400" dirty="0"/>
              <a:t> </a:t>
            </a:r>
            <a:r>
              <a:rPr lang="en-GB" sz="4400" dirty="0" smtClean="0"/>
              <a:t>’</a:t>
            </a:r>
          </a:p>
          <a:p>
            <a:pPr marL="0" indent="0">
              <a:buNone/>
            </a:pPr>
            <a:r>
              <a:rPr lang="en-GB" sz="4400" dirty="0" smtClean="0"/>
              <a:t>‘ Suddenly he awoke and was running. </a:t>
            </a:r>
            <a:r>
              <a:rPr lang="en-GB" sz="4400" dirty="0"/>
              <a:t>’</a:t>
            </a:r>
          </a:p>
          <a:p>
            <a:pPr marL="0" indent="0">
              <a:buNone/>
            </a:pPr>
            <a:r>
              <a:rPr lang="en-GB" sz="4400" dirty="0"/>
              <a:t>‘ </a:t>
            </a:r>
            <a:r>
              <a:rPr lang="en-GB" sz="4400" dirty="0" smtClean="0"/>
              <a:t>Sweating like molten iron </a:t>
            </a:r>
            <a:r>
              <a:rPr lang="en-GB" sz="4400" dirty="0"/>
              <a:t>’</a:t>
            </a:r>
            <a:endParaRPr lang="en-GB" sz="4400" dirty="0" smtClean="0"/>
          </a:p>
          <a:p>
            <a:pPr marL="0" indent="0">
              <a:buNone/>
            </a:pPr>
            <a:r>
              <a:rPr lang="en-GB" sz="4400" dirty="0"/>
              <a:t>‘ </a:t>
            </a:r>
            <a:r>
              <a:rPr lang="en-GB" sz="4400" dirty="0" smtClean="0"/>
              <a:t>Bullets smacking the belly out of the air. </a:t>
            </a:r>
            <a:r>
              <a:rPr lang="en-GB" sz="4400" dirty="0"/>
              <a:t>’</a:t>
            </a:r>
            <a:endParaRPr lang="en-GB" sz="4400" dirty="0" smtClean="0"/>
          </a:p>
          <a:p>
            <a:pPr marL="0" indent="0">
              <a:buNone/>
            </a:pPr>
            <a:endParaRPr lang="en-GB" sz="3600" dirty="0" smtClean="0"/>
          </a:p>
          <a:p>
            <a:pPr marL="0" indent="0">
              <a:buNone/>
            </a:pPr>
            <a:endParaRPr lang="en-GB" sz="3600" dirty="0"/>
          </a:p>
        </p:txBody>
      </p:sp>
    </p:spTree>
    <p:extLst>
      <p:ext uri="{BB962C8B-B14F-4D97-AF65-F5344CB8AC3E}">
        <p14:creationId xmlns:p14="http://schemas.microsoft.com/office/powerpoint/2010/main" val="3702326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you remember them?</a:t>
            </a:r>
            <a:endParaRPr lang="en-GB" dirty="0"/>
          </a:p>
        </p:txBody>
      </p:sp>
      <p:sp>
        <p:nvSpPr>
          <p:cNvPr id="3" name="Content Placeholder 2"/>
          <p:cNvSpPr>
            <a:spLocks noGrp="1"/>
          </p:cNvSpPr>
          <p:nvPr>
            <p:ph idx="1"/>
          </p:nvPr>
        </p:nvSpPr>
        <p:spPr>
          <a:xfrm>
            <a:off x="449179" y="1825625"/>
            <a:ext cx="10904621" cy="4351338"/>
          </a:xfrm>
        </p:spPr>
        <p:txBody>
          <a:bodyPr>
            <a:normAutofit/>
          </a:bodyPr>
          <a:lstStyle/>
          <a:p>
            <a:pPr marL="0" indent="0">
              <a:buNone/>
            </a:pPr>
            <a:r>
              <a:rPr lang="en-GB" sz="3600" dirty="0"/>
              <a:t>‘ </a:t>
            </a:r>
            <a:r>
              <a:rPr lang="en-GB" sz="3600" dirty="0" smtClean="0"/>
              <a:t>The ______and ______sands </a:t>
            </a:r>
            <a:r>
              <a:rPr lang="en-GB" sz="3600" dirty="0"/>
              <a:t>stretched far away ’</a:t>
            </a:r>
          </a:p>
          <a:p>
            <a:pPr marL="0" indent="0">
              <a:buNone/>
            </a:pPr>
            <a:r>
              <a:rPr lang="en-GB" sz="3600" dirty="0" smtClean="0"/>
              <a:t>‘______on </a:t>
            </a:r>
            <a:r>
              <a:rPr lang="en-GB" sz="3600" dirty="0"/>
              <a:t>my works </a:t>
            </a:r>
            <a:r>
              <a:rPr lang="en-GB" sz="3600" dirty="0" smtClean="0"/>
              <a:t>ye______ and </a:t>
            </a:r>
            <a:r>
              <a:rPr lang="en-GB" sz="3600" dirty="0"/>
              <a:t>despair. ’</a:t>
            </a:r>
          </a:p>
          <a:p>
            <a:pPr marL="0" indent="0">
              <a:buNone/>
            </a:pPr>
            <a:r>
              <a:rPr lang="en-GB" sz="3600" dirty="0" smtClean="0"/>
              <a:t>‘________he </a:t>
            </a:r>
            <a:r>
              <a:rPr lang="en-GB" sz="3600" dirty="0"/>
              <a:t>awoke and </a:t>
            </a:r>
            <a:r>
              <a:rPr lang="en-GB" sz="3600" dirty="0" smtClean="0"/>
              <a:t>was_________’</a:t>
            </a:r>
            <a:endParaRPr lang="en-GB" sz="3600" dirty="0"/>
          </a:p>
          <a:p>
            <a:pPr marL="0" indent="0">
              <a:buNone/>
            </a:pPr>
            <a:r>
              <a:rPr lang="en-GB" sz="3600" dirty="0" smtClean="0"/>
              <a:t>‘_________like __________iron </a:t>
            </a:r>
            <a:r>
              <a:rPr lang="en-GB" sz="3600" dirty="0"/>
              <a:t>’</a:t>
            </a:r>
          </a:p>
          <a:p>
            <a:pPr marL="0" indent="0">
              <a:buNone/>
            </a:pPr>
            <a:r>
              <a:rPr lang="en-GB" sz="3600" dirty="0"/>
              <a:t>‘ Bullets </a:t>
            </a:r>
            <a:r>
              <a:rPr lang="en-GB" sz="3600" dirty="0" smtClean="0"/>
              <a:t>_______the </a:t>
            </a:r>
            <a:r>
              <a:rPr lang="en-GB" sz="3600" dirty="0"/>
              <a:t>belly out of </a:t>
            </a:r>
            <a:r>
              <a:rPr lang="en-GB" sz="3600" dirty="0" smtClean="0"/>
              <a:t>the______’</a:t>
            </a:r>
            <a:endParaRPr lang="en-GB" sz="3600" dirty="0"/>
          </a:p>
          <a:p>
            <a:pPr marL="0" indent="0">
              <a:buNone/>
            </a:pPr>
            <a:endParaRPr lang="en-GB" sz="3600" dirty="0"/>
          </a:p>
        </p:txBody>
      </p:sp>
    </p:spTree>
    <p:extLst>
      <p:ext uri="{BB962C8B-B14F-4D97-AF65-F5344CB8AC3E}">
        <p14:creationId xmlns:p14="http://schemas.microsoft.com/office/powerpoint/2010/main" val="2118092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you do?</a:t>
            </a:r>
            <a:endParaRPr lang="en-GB" dirty="0"/>
          </a:p>
        </p:txBody>
      </p:sp>
      <p:sp>
        <p:nvSpPr>
          <p:cNvPr id="3" name="Content Placeholder 2"/>
          <p:cNvSpPr>
            <a:spLocks noGrp="1"/>
          </p:cNvSpPr>
          <p:nvPr>
            <p:ph idx="1"/>
          </p:nvPr>
        </p:nvSpPr>
        <p:spPr>
          <a:xfrm>
            <a:off x="449179" y="1825625"/>
            <a:ext cx="10904621" cy="4351338"/>
          </a:xfrm>
        </p:spPr>
        <p:txBody>
          <a:bodyPr>
            <a:normAutofit/>
          </a:bodyPr>
          <a:lstStyle/>
          <a:p>
            <a:pPr marL="0" indent="0">
              <a:buNone/>
            </a:pPr>
            <a:r>
              <a:rPr lang="en-GB" sz="4400" dirty="0"/>
              <a:t>‘The lone and level sands stretched far away ’</a:t>
            </a:r>
          </a:p>
          <a:p>
            <a:pPr marL="0" indent="0">
              <a:buNone/>
            </a:pPr>
            <a:r>
              <a:rPr lang="en-GB" sz="4400" dirty="0"/>
              <a:t>‘ Look on my works ye mighty and despair. ’</a:t>
            </a:r>
          </a:p>
          <a:p>
            <a:pPr marL="0" indent="0">
              <a:buNone/>
            </a:pPr>
            <a:r>
              <a:rPr lang="en-GB" sz="4400" dirty="0"/>
              <a:t>‘ Suddenly he awoke and was running. ’</a:t>
            </a:r>
          </a:p>
          <a:p>
            <a:pPr marL="0" indent="0">
              <a:buNone/>
            </a:pPr>
            <a:r>
              <a:rPr lang="en-GB" sz="4400" dirty="0"/>
              <a:t>‘ Sweating like molten iron ’</a:t>
            </a:r>
          </a:p>
          <a:p>
            <a:pPr marL="0" indent="0">
              <a:buNone/>
            </a:pPr>
            <a:r>
              <a:rPr lang="en-GB" sz="4400" dirty="0"/>
              <a:t>‘ Bullets smacking the belly out of the air. ’</a:t>
            </a:r>
          </a:p>
          <a:p>
            <a:pPr marL="0" indent="0">
              <a:buNone/>
            </a:pPr>
            <a:endParaRPr lang="en-GB" sz="3600" dirty="0"/>
          </a:p>
        </p:txBody>
      </p:sp>
    </p:spTree>
    <p:extLst>
      <p:ext uri="{BB962C8B-B14F-4D97-AF65-F5344CB8AC3E}">
        <p14:creationId xmlns:p14="http://schemas.microsoft.com/office/powerpoint/2010/main" val="1833415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3338512"/>
            <a:ext cx="10515600" cy="1325563"/>
          </a:xfrm>
        </p:spPr>
        <p:txBody>
          <a:bodyPr/>
          <a:lstStyle/>
          <a:p>
            <a:r>
              <a:rPr lang="en-GB" dirty="0" smtClean="0"/>
              <a:t>The lone and level sands stretched far away.</a:t>
            </a:r>
            <a:br>
              <a:rPr lang="en-GB" dirty="0" smtClean="0"/>
            </a:br>
            <a:endParaRPr lang="en-GB" dirty="0"/>
          </a:p>
        </p:txBody>
      </p:sp>
      <p:sp>
        <p:nvSpPr>
          <p:cNvPr id="4" name="Rounded Rectangular Callout 3"/>
          <p:cNvSpPr/>
          <p:nvPr/>
        </p:nvSpPr>
        <p:spPr>
          <a:xfrm>
            <a:off x="3046957" y="1728592"/>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181617" y="4440520"/>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305806" y="421696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707683" y="1420116"/>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3046956" y="1728591"/>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Alliteration </a:t>
            </a:r>
            <a:endParaRPr lang="en-GB" sz="3200" dirty="0">
              <a:solidFill>
                <a:srgbClr val="00B050"/>
              </a:solidFill>
            </a:endParaRPr>
          </a:p>
        </p:txBody>
      </p:sp>
      <p:sp>
        <p:nvSpPr>
          <p:cNvPr id="9" name="Rounded Rectangular Callout 8"/>
          <p:cNvSpPr/>
          <p:nvPr/>
        </p:nvSpPr>
        <p:spPr>
          <a:xfrm>
            <a:off x="7707683" y="989556"/>
            <a:ext cx="4258849" cy="185852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Emphasises the dominance of nature: it will win in the end. Creates fear. Awareness of human frailty.</a:t>
            </a:r>
            <a:endParaRPr lang="en-GB" sz="2400" dirty="0">
              <a:solidFill>
                <a:srgbClr val="00B050"/>
              </a:solidFill>
            </a:endParaRPr>
          </a:p>
        </p:txBody>
      </p:sp>
      <p:sp>
        <p:nvSpPr>
          <p:cNvPr id="10" name="Rounded Rectangular Callout 9"/>
          <p:cNvSpPr/>
          <p:nvPr/>
        </p:nvSpPr>
        <p:spPr>
          <a:xfrm>
            <a:off x="2181616" y="4440845"/>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B050"/>
                </a:solidFill>
              </a:rPr>
              <a:t>Sand stretching into the distance emphasising how </a:t>
            </a:r>
            <a:r>
              <a:rPr lang="en-GB" dirty="0" err="1" smtClean="0">
                <a:solidFill>
                  <a:srgbClr val="00B050"/>
                </a:solidFill>
              </a:rPr>
              <a:t>Ozymandias</a:t>
            </a:r>
            <a:r>
              <a:rPr lang="en-GB" dirty="0" smtClean="0">
                <a:solidFill>
                  <a:srgbClr val="00B050"/>
                </a:solidFill>
              </a:rPr>
              <a:t>’ kingdom is no more. “L” sound emphasises time passing slowly but surely.</a:t>
            </a:r>
            <a:endParaRPr lang="en-GB" dirty="0">
              <a:solidFill>
                <a:srgbClr val="00B050"/>
              </a:solidFill>
            </a:endParaRPr>
          </a:p>
        </p:txBody>
      </p:sp>
      <p:sp>
        <p:nvSpPr>
          <p:cNvPr id="11" name="Rounded Rectangular Callout 10"/>
          <p:cNvSpPr/>
          <p:nvPr/>
        </p:nvSpPr>
        <p:spPr>
          <a:xfrm>
            <a:off x="7305806" y="421696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Relentless march of time. Pride before a fall. </a:t>
            </a:r>
            <a:endParaRPr lang="en-GB" sz="3200" dirty="0">
              <a:solidFill>
                <a:srgbClr val="00B050"/>
              </a:solidFill>
            </a:endParaRPr>
          </a:p>
        </p:txBody>
      </p:sp>
    </p:spTree>
    <p:extLst>
      <p:ext uri="{BB962C8B-B14F-4D97-AF65-F5344CB8AC3E}">
        <p14:creationId xmlns:p14="http://schemas.microsoft.com/office/powerpoint/2010/main" val="125545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3170955"/>
            <a:ext cx="10515600" cy="1325563"/>
          </a:xfrm>
        </p:spPr>
        <p:txBody>
          <a:bodyPr/>
          <a:lstStyle/>
          <a:p>
            <a:r>
              <a:rPr lang="en-GB" dirty="0" smtClean="0"/>
              <a:t>‘Look on my works Ye Mighty and Despair.</a:t>
            </a:r>
            <a:endParaRPr lang="en-GB" dirty="0"/>
          </a:p>
        </p:txBody>
      </p:sp>
      <p:sp>
        <p:nvSpPr>
          <p:cNvPr id="4" name="Rounded Rectangular Callout 3"/>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181617" y="4440520"/>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305806" y="421696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707683" y="1420116"/>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Imperative </a:t>
            </a:r>
            <a:endParaRPr lang="en-GB" sz="3200" dirty="0">
              <a:solidFill>
                <a:srgbClr val="00B050"/>
              </a:solidFill>
            </a:endParaRPr>
          </a:p>
        </p:txBody>
      </p:sp>
      <p:sp>
        <p:nvSpPr>
          <p:cNvPr id="9" name="Rounded Rectangular Callout 8"/>
          <p:cNvSpPr/>
          <p:nvPr/>
        </p:nvSpPr>
        <p:spPr>
          <a:xfrm>
            <a:off x="7707682" y="1029046"/>
            <a:ext cx="4258849" cy="185852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Reader may be sceptical about the boasts of this speaker. Suspicious of his motives.</a:t>
            </a:r>
            <a:endParaRPr lang="en-GB" sz="2400" dirty="0">
              <a:solidFill>
                <a:srgbClr val="00B050"/>
              </a:solidFill>
            </a:endParaRPr>
          </a:p>
        </p:txBody>
      </p:sp>
      <p:sp>
        <p:nvSpPr>
          <p:cNvPr id="10" name="Rounded Rectangular Callout 9"/>
          <p:cNvSpPr/>
          <p:nvPr/>
        </p:nvSpPr>
        <p:spPr>
          <a:xfrm>
            <a:off x="2181616" y="4458089"/>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Someone in full control; at the peak of his power. Above all others.</a:t>
            </a:r>
            <a:endParaRPr lang="en-GB" sz="2400" dirty="0">
              <a:solidFill>
                <a:srgbClr val="00B050"/>
              </a:solidFill>
            </a:endParaRPr>
          </a:p>
        </p:txBody>
      </p:sp>
      <p:sp>
        <p:nvSpPr>
          <p:cNvPr id="11" name="Rounded Rectangular Callout 10"/>
          <p:cNvSpPr/>
          <p:nvPr/>
        </p:nvSpPr>
        <p:spPr>
          <a:xfrm>
            <a:off x="7305805" y="4216963"/>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Pride. Arrogance. Control. </a:t>
            </a:r>
            <a:endParaRPr lang="en-GB" sz="3200" dirty="0">
              <a:solidFill>
                <a:srgbClr val="00B050"/>
              </a:solidFill>
            </a:endParaRPr>
          </a:p>
        </p:txBody>
      </p:sp>
    </p:spTree>
    <p:extLst>
      <p:ext uri="{BB962C8B-B14F-4D97-AF65-F5344CB8AC3E}">
        <p14:creationId xmlns:p14="http://schemas.microsoft.com/office/powerpoint/2010/main" val="419319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3170955"/>
            <a:ext cx="10515600" cy="1325563"/>
          </a:xfrm>
        </p:spPr>
        <p:txBody>
          <a:bodyPr/>
          <a:lstStyle/>
          <a:p>
            <a:r>
              <a:rPr lang="en-GB" dirty="0" smtClean="0"/>
              <a:t>“suddenly he awoke and was running”</a:t>
            </a:r>
            <a:endParaRPr lang="en-GB" dirty="0"/>
          </a:p>
        </p:txBody>
      </p:sp>
      <p:sp>
        <p:nvSpPr>
          <p:cNvPr id="4" name="Rounded Rectangular Callout 3"/>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181617" y="4440520"/>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305806" y="421696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707683" y="1420116"/>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Adverb </a:t>
            </a:r>
            <a:endParaRPr lang="en-GB" sz="3200" dirty="0">
              <a:solidFill>
                <a:srgbClr val="00B050"/>
              </a:solidFill>
            </a:endParaRPr>
          </a:p>
        </p:txBody>
      </p:sp>
      <p:sp>
        <p:nvSpPr>
          <p:cNvPr id="9" name="Rounded Rectangular Callout 8"/>
          <p:cNvSpPr/>
          <p:nvPr/>
        </p:nvSpPr>
        <p:spPr>
          <a:xfrm>
            <a:off x="7707682" y="1029046"/>
            <a:ext cx="4258849" cy="185852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Sympathy and horror at the plight of this young man. </a:t>
            </a:r>
            <a:endParaRPr lang="en-GB" sz="2400" dirty="0">
              <a:solidFill>
                <a:srgbClr val="00B050"/>
              </a:solidFill>
            </a:endParaRPr>
          </a:p>
        </p:txBody>
      </p:sp>
      <p:sp>
        <p:nvSpPr>
          <p:cNvPr id="10" name="Rounded Rectangular Callout 9"/>
          <p:cNvSpPr/>
          <p:nvPr/>
        </p:nvSpPr>
        <p:spPr>
          <a:xfrm>
            <a:off x="2181616" y="4458089"/>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Panic and shock at being in a war zone.</a:t>
            </a:r>
            <a:endParaRPr lang="en-GB" sz="2400" dirty="0">
              <a:solidFill>
                <a:srgbClr val="00B050"/>
              </a:solidFill>
            </a:endParaRPr>
          </a:p>
        </p:txBody>
      </p:sp>
      <p:sp>
        <p:nvSpPr>
          <p:cNvPr id="11" name="Rounded Rectangular Callout 10"/>
          <p:cNvSpPr/>
          <p:nvPr/>
        </p:nvSpPr>
        <p:spPr>
          <a:xfrm>
            <a:off x="7305805" y="4216963"/>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Fear. Reality of war compared to propaganda. Pace. Frantic terror. </a:t>
            </a:r>
            <a:endParaRPr lang="en-GB" sz="2400" dirty="0">
              <a:solidFill>
                <a:srgbClr val="00B050"/>
              </a:solidFill>
            </a:endParaRPr>
          </a:p>
        </p:txBody>
      </p:sp>
    </p:spTree>
    <p:extLst>
      <p:ext uri="{BB962C8B-B14F-4D97-AF65-F5344CB8AC3E}">
        <p14:creationId xmlns:p14="http://schemas.microsoft.com/office/powerpoint/2010/main" val="331670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3170955"/>
            <a:ext cx="10515600" cy="1325563"/>
          </a:xfrm>
        </p:spPr>
        <p:txBody>
          <a:bodyPr/>
          <a:lstStyle/>
          <a:p>
            <a:r>
              <a:rPr lang="en-GB" dirty="0" smtClean="0"/>
              <a:t>Sweating like molten iron</a:t>
            </a:r>
            <a:endParaRPr lang="en-GB" dirty="0"/>
          </a:p>
        </p:txBody>
      </p:sp>
      <p:sp>
        <p:nvSpPr>
          <p:cNvPr id="4" name="Rounded Rectangular Callout 3"/>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181617" y="4440520"/>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305806" y="421696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707683" y="1420116"/>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Simile </a:t>
            </a:r>
            <a:endParaRPr lang="en-GB" sz="3200" dirty="0">
              <a:solidFill>
                <a:srgbClr val="00B050"/>
              </a:solidFill>
            </a:endParaRPr>
          </a:p>
        </p:txBody>
      </p:sp>
      <p:sp>
        <p:nvSpPr>
          <p:cNvPr id="9" name="Rounded Rectangular Callout 8"/>
          <p:cNvSpPr/>
          <p:nvPr/>
        </p:nvSpPr>
        <p:spPr>
          <a:xfrm>
            <a:off x="7707682" y="1029046"/>
            <a:ext cx="4258849" cy="185852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Shock at the physical toll war takes and the suffering it causes.</a:t>
            </a:r>
            <a:endParaRPr lang="en-GB" sz="2400" dirty="0">
              <a:solidFill>
                <a:srgbClr val="00B050"/>
              </a:solidFill>
            </a:endParaRPr>
          </a:p>
        </p:txBody>
      </p:sp>
      <p:sp>
        <p:nvSpPr>
          <p:cNvPr id="10" name="Rounded Rectangular Callout 9"/>
          <p:cNvSpPr/>
          <p:nvPr/>
        </p:nvSpPr>
        <p:spPr>
          <a:xfrm>
            <a:off x="2181616" y="4458089"/>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Young man burning up with exhaustion. Physical pain.</a:t>
            </a:r>
            <a:endParaRPr lang="en-GB" sz="2400" dirty="0">
              <a:solidFill>
                <a:srgbClr val="00B050"/>
              </a:solidFill>
            </a:endParaRPr>
          </a:p>
        </p:txBody>
      </p:sp>
      <p:sp>
        <p:nvSpPr>
          <p:cNvPr id="11" name="Rounded Rectangular Callout 10"/>
          <p:cNvSpPr/>
          <p:nvPr/>
        </p:nvSpPr>
        <p:spPr>
          <a:xfrm>
            <a:off x="7305805" y="4216963"/>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00B050"/>
                </a:solidFill>
              </a:rPr>
              <a:t>The almost industrial process of the war machine as it sends young men into terrifying situations. </a:t>
            </a:r>
            <a:endParaRPr lang="en-GB" sz="2000" dirty="0">
              <a:solidFill>
                <a:srgbClr val="00B050"/>
              </a:solidFill>
            </a:endParaRPr>
          </a:p>
        </p:txBody>
      </p:sp>
    </p:spTree>
    <p:extLst>
      <p:ext uri="{BB962C8B-B14F-4D97-AF65-F5344CB8AC3E}">
        <p14:creationId xmlns:p14="http://schemas.microsoft.com/office/powerpoint/2010/main" val="341414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3170955"/>
            <a:ext cx="10515600" cy="1325563"/>
          </a:xfrm>
        </p:spPr>
        <p:txBody>
          <a:bodyPr/>
          <a:lstStyle/>
          <a:p>
            <a:r>
              <a:rPr lang="en-GB" dirty="0" smtClean="0"/>
              <a:t>“Bullets smacking the belly out of the air.”</a:t>
            </a:r>
            <a:endParaRPr lang="en-GB" dirty="0"/>
          </a:p>
        </p:txBody>
      </p:sp>
      <p:sp>
        <p:nvSpPr>
          <p:cNvPr id="4" name="Rounded Rectangular Callout 3"/>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Technique?</a:t>
            </a:r>
            <a:endParaRPr lang="en-GB" sz="3200" dirty="0">
              <a:solidFill>
                <a:srgbClr val="00B050"/>
              </a:solidFill>
            </a:endParaRPr>
          </a:p>
        </p:txBody>
      </p:sp>
      <p:sp>
        <p:nvSpPr>
          <p:cNvPr id="5" name="Rounded Rectangular Callout 4"/>
          <p:cNvSpPr/>
          <p:nvPr/>
        </p:nvSpPr>
        <p:spPr>
          <a:xfrm>
            <a:off x="2181617" y="4440520"/>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Image created?</a:t>
            </a:r>
            <a:endParaRPr lang="en-GB" sz="3200" dirty="0">
              <a:solidFill>
                <a:srgbClr val="00B050"/>
              </a:solidFill>
            </a:endParaRPr>
          </a:p>
        </p:txBody>
      </p:sp>
      <p:sp>
        <p:nvSpPr>
          <p:cNvPr id="6" name="Rounded Rectangular Callout 5"/>
          <p:cNvSpPr/>
          <p:nvPr/>
        </p:nvSpPr>
        <p:spPr>
          <a:xfrm>
            <a:off x="7305806" y="4216964"/>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Connotations and synonyms?</a:t>
            </a:r>
            <a:endParaRPr lang="en-GB" sz="3200" dirty="0">
              <a:solidFill>
                <a:srgbClr val="00B050"/>
              </a:solidFill>
            </a:endParaRPr>
          </a:p>
        </p:txBody>
      </p:sp>
      <p:sp>
        <p:nvSpPr>
          <p:cNvPr id="7" name="Rounded Rectangular Callout 6"/>
          <p:cNvSpPr/>
          <p:nvPr/>
        </p:nvSpPr>
        <p:spPr>
          <a:xfrm>
            <a:off x="7707683" y="1420116"/>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Effect on the audience?</a:t>
            </a:r>
            <a:endParaRPr lang="en-GB" sz="3200" dirty="0">
              <a:solidFill>
                <a:srgbClr val="00B050"/>
              </a:solidFill>
            </a:endParaRPr>
          </a:p>
        </p:txBody>
      </p:sp>
      <p:sp>
        <p:nvSpPr>
          <p:cNvPr id="8" name="Rounded Rectangular Callout 7"/>
          <p:cNvSpPr/>
          <p:nvPr/>
        </p:nvSpPr>
        <p:spPr>
          <a:xfrm>
            <a:off x="2884118" y="1462369"/>
            <a:ext cx="4258849" cy="142796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00B050"/>
                </a:solidFill>
              </a:rPr>
              <a:t>Onomatopoeia and Personification.  </a:t>
            </a:r>
            <a:endParaRPr lang="en-GB" sz="3200" dirty="0">
              <a:solidFill>
                <a:srgbClr val="00B050"/>
              </a:solidFill>
            </a:endParaRPr>
          </a:p>
        </p:txBody>
      </p:sp>
      <p:sp>
        <p:nvSpPr>
          <p:cNvPr id="9" name="Rounded Rectangular Callout 8"/>
          <p:cNvSpPr/>
          <p:nvPr/>
        </p:nvSpPr>
        <p:spPr>
          <a:xfrm>
            <a:off x="7707682" y="1029046"/>
            <a:ext cx="4258849" cy="1858527"/>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Sense of claustrophobia. Surrounded by danger even in the seemingly harmless “air” </a:t>
            </a:r>
            <a:endParaRPr lang="en-GB" sz="2400" dirty="0">
              <a:solidFill>
                <a:srgbClr val="00B050"/>
              </a:solidFill>
            </a:endParaRPr>
          </a:p>
        </p:txBody>
      </p:sp>
      <p:sp>
        <p:nvSpPr>
          <p:cNvPr id="10" name="Rounded Rectangular Callout 9"/>
          <p:cNvSpPr/>
          <p:nvPr/>
        </p:nvSpPr>
        <p:spPr>
          <a:xfrm>
            <a:off x="2181616" y="4458089"/>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00B050"/>
                </a:solidFill>
              </a:rPr>
              <a:t>Visceral sights and sounds as the gun fire destroys the environment and shatters peace.</a:t>
            </a:r>
            <a:endParaRPr lang="en-GB" sz="2400" dirty="0">
              <a:solidFill>
                <a:srgbClr val="00B050"/>
              </a:solidFill>
            </a:endParaRPr>
          </a:p>
        </p:txBody>
      </p:sp>
      <p:sp>
        <p:nvSpPr>
          <p:cNvPr id="11" name="Rounded Rectangular Callout 10"/>
          <p:cNvSpPr/>
          <p:nvPr/>
        </p:nvSpPr>
        <p:spPr>
          <a:xfrm>
            <a:off x="7305805" y="4216963"/>
            <a:ext cx="4258849" cy="1427967"/>
          </a:xfrm>
          <a:prstGeom prst="wedgeRoundRectCallout">
            <a:avLst>
              <a:gd name="adj1" fmla="val -35539"/>
              <a:gd name="adj2" fmla="val -7171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00B050"/>
                </a:solidFill>
              </a:rPr>
              <a:t>Physical danger and violence. No escape. </a:t>
            </a:r>
            <a:endParaRPr lang="en-GB" sz="2000" dirty="0">
              <a:solidFill>
                <a:srgbClr val="00B050"/>
              </a:solidFill>
            </a:endParaRPr>
          </a:p>
        </p:txBody>
      </p:sp>
    </p:spTree>
    <p:extLst>
      <p:ext uri="{BB962C8B-B14F-4D97-AF65-F5344CB8AC3E}">
        <p14:creationId xmlns:p14="http://schemas.microsoft.com/office/powerpoint/2010/main" val="32896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625</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 Identify the poems and learn these quotes </vt:lpstr>
      <vt:lpstr>Can you remember them?</vt:lpstr>
      <vt:lpstr>How did you do?</vt:lpstr>
      <vt:lpstr>The lone and level sands stretched far away. </vt:lpstr>
      <vt:lpstr>‘Look on my works Ye Mighty and Despair.</vt:lpstr>
      <vt:lpstr>“suddenly he awoke and was running”</vt:lpstr>
      <vt:lpstr>Sweating like molten iron</vt:lpstr>
      <vt:lpstr>“Bullets smacking the belly out of the air.”</vt:lpstr>
      <vt:lpstr>Dazzle the examiner</vt:lpstr>
      <vt:lpstr>Re-cap slide for another lesson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WorrallC</dc:creator>
  <cp:lastModifiedBy>CopelandA</cp:lastModifiedBy>
  <cp:revision>14</cp:revision>
  <dcterms:created xsi:type="dcterms:W3CDTF">2019-01-28T16:59:11Z</dcterms:created>
  <dcterms:modified xsi:type="dcterms:W3CDTF">2019-02-08T12:55:30Z</dcterms:modified>
</cp:coreProperties>
</file>