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5" r:id="rId6"/>
    <p:sldId id="262" r:id="rId7"/>
    <p:sldId id="264" r:id="rId8"/>
    <p:sldId id="266" r:id="rId9"/>
    <p:sldId id="263" r:id="rId10"/>
    <p:sldId id="268"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4" d="100"/>
          <a:sy n="114" d="100"/>
        </p:scale>
        <p:origin x="3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F678D3-1E04-4227-891C-176D970A754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73929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678D3-1E04-4227-891C-176D970A754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313592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678D3-1E04-4227-891C-176D970A754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61408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678D3-1E04-4227-891C-176D970A754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26669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678D3-1E04-4227-891C-176D970A754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409272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F678D3-1E04-4227-891C-176D970A754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146375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F678D3-1E04-4227-891C-176D970A754C}" type="datetimeFigureOut">
              <a:rPr lang="en-GB" smtClean="0"/>
              <a:t>11/02/2019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41121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F678D3-1E04-4227-891C-176D970A754C}" type="datetimeFigureOut">
              <a:rPr lang="en-GB" smtClean="0"/>
              <a:t>11/02/2019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45969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78D3-1E04-4227-891C-176D970A754C}" type="datetimeFigureOut">
              <a:rPr lang="en-GB" smtClean="0"/>
              <a:t>11/02/2019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28388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678D3-1E04-4227-891C-176D970A754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124665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678D3-1E04-4227-891C-176D970A754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3879-F186-4D5E-9906-FE6D6A26386B}" type="slidenum">
              <a:rPr lang="en-GB" smtClean="0"/>
              <a:t>‹#›</a:t>
            </a:fld>
            <a:endParaRPr lang="en-GB"/>
          </a:p>
        </p:txBody>
      </p:sp>
    </p:spTree>
    <p:extLst>
      <p:ext uri="{BB962C8B-B14F-4D97-AF65-F5344CB8AC3E}">
        <p14:creationId xmlns:p14="http://schemas.microsoft.com/office/powerpoint/2010/main" val="9253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678D3-1E04-4227-891C-176D970A754C}" type="datetimeFigureOut">
              <a:rPr lang="en-GB" smtClean="0"/>
              <a:t>11/02/2019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3879-F186-4D5E-9906-FE6D6A26386B}" type="slidenum">
              <a:rPr lang="en-GB" smtClean="0"/>
              <a:t>‹#›</a:t>
            </a:fld>
            <a:endParaRPr lang="en-GB"/>
          </a:p>
        </p:txBody>
      </p:sp>
    </p:spTree>
    <p:extLst>
      <p:ext uri="{BB962C8B-B14F-4D97-AF65-F5344CB8AC3E}">
        <p14:creationId xmlns:p14="http://schemas.microsoft.com/office/powerpoint/2010/main" val="324297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322544"/>
            <a:ext cx="5353050" cy="7779183"/>
          </a:xfrm>
          <a:prstGeom prst="rect">
            <a:avLst/>
          </a:prstGeom>
        </p:spPr>
      </p:pic>
      <p:sp>
        <p:nvSpPr>
          <p:cNvPr id="2" name="Title 1"/>
          <p:cNvSpPr>
            <a:spLocks noGrp="1"/>
          </p:cNvSpPr>
          <p:nvPr>
            <p:ph type="ctrTitle"/>
          </p:nvPr>
        </p:nvSpPr>
        <p:spPr>
          <a:xfrm>
            <a:off x="-901700" y="226540"/>
            <a:ext cx="9144000" cy="1005660"/>
          </a:xfrm>
        </p:spPr>
        <p:txBody>
          <a:bodyPr/>
          <a:lstStyle/>
          <a:p>
            <a:r>
              <a:rPr lang="en-GB" dirty="0" smtClean="0"/>
              <a:t>Quotation PowerPoints</a:t>
            </a:r>
            <a:endParaRPr lang="en-GB" dirty="0"/>
          </a:p>
        </p:txBody>
      </p:sp>
      <p:sp>
        <p:nvSpPr>
          <p:cNvPr id="3" name="Subtitle 2"/>
          <p:cNvSpPr>
            <a:spLocks noGrp="1"/>
          </p:cNvSpPr>
          <p:nvPr>
            <p:ph type="subTitle" idx="1"/>
          </p:nvPr>
        </p:nvSpPr>
        <p:spPr>
          <a:xfrm>
            <a:off x="165100" y="1585441"/>
            <a:ext cx="7353300" cy="4662959"/>
          </a:xfrm>
        </p:spPr>
        <p:txBody>
          <a:bodyPr/>
          <a:lstStyle/>
          <a:p>
            <a:r>
              <a:rPr lang="en-GB" b="1" u="sng" dirty="0" smtClean="0"/>
              <a:t>Structure</a:t>
            </a:r>
            <a:endParaRPr lang="en-GB" dirty="0" smtClean="0"/>
          </a:p>
          <a:p>
            <a:pPr marL="457200" indent="-457200" algn="l">
              <a:buAutoNum type="arabicParenR"/>
            </a:pPr>
            <a:r>
              <a:rPr lang="en-GB" dirty="0" smtClean="0"/>
              <a:t>Introduce five quotes</a:t>
            </a:r>
          </a:p>
          <a:p>
            <a:pPr marL="457200" indent="-457200" algn="l">
              <a:buAutoNum type="arabicParenR"/>
            </a:pPr>
            <a:r>
              <a:rPr lang="en-GB" dirty="0" smtClean="0"/>
              <a:t>Test them to see how much they remember</a:t>
            </a:r>
          </a:p>
          <a:p>
            <a:pPr marL="457200" indent="-457200" algn="l">
              <a:buFont typeface="Arial" panose="020B0604020202020204" pitchFamily="34" charset="0"/>
              <a:buAutoNum type="arabicParenR"/>
            </a:pPr>
            <a:r>
              <a:rPr lang="en-GB" dirty="0" smtClean="0"/>
              <a:t>Explode the quote / Identify techniques and features</a:t>
            </a:r>
          </a:p>
          <a:p>
            <a:pPr marL="457200" indent="-457200" algn="l">
              <a:buAutoNum type="arabicParenR"/>
            </a:pPr>
            <a:r>
              <a:rPr lang="en-GB" dirty="0" smtClean="0"/>
              <a:t>Dazzle point</a:t>
            </a:r>
            <a:endParaRPr lang="en-GB" dirty="0"/>
          </a:p>
        </p:txBody>
      </p:sp>
    </p:spTree>
    <p:extLst>
      <p:ext uri="{BB962C8B-B14F-4D97-AF65-F5344CB8AC3E}">
        <p14:creationId xmlns:p14="http://schemas.microsoft.com/office/powerpoint/2010/main" val="80765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89919" y="0"/>
            <a:ext cx="10515600" cy="5372753"/>
          </a:xfrm>
          <a:prstGeom prst="rect">
            <a:avLst/>
          </a:prstGeom>
          <a:noFill/>
          <a:ln w="38100">
            <a:solidFill>
              <a:srgbClr val="FF0066"/>
            </a:solidFill>
          </a:ln>
        </p:spPr>
        <p:txBody>
          <a:bodyPr wrap="square" rtlCol="0">
            <a:spAutoFit/>
          </a:bodyPr>
          <a:lstStyle/>
          <a:p>
            <a:pPr marL="0" indent="0">
              <a:buNone/>
            </a:pPr>
            <a:r>
              <a:rPr lang="en-GB" sz="3600" b="1" u="sng" dirty="0" smtClean="0">
                <a:solidFill>
                  <a:srgbClr val="FF0000"/>
                </a:solidFill>
              </a:rPr>
              <a:t>DAZZLE</a:t>
            </a:r>
            <a:r>
              <a:rPr lang="en-GB" sz="3600" b="1" u="sng" dirty="0" smtClean="0">
                <a:solidFill>
                  <a:srgbClr val="FF0000"/>
                </a:solidFill>
              </a:rPr>
              <a:t>: </a:t>
            </a:r>
          </a:p>
          <a:p>
            <a:pPr marL="0" indent="0">
              <a:buNone/>
            </a:pPr>
            <a:r>
              <a:rPr lang="en-GB" dirty="0" smtClean="0"/>
              <a:t>Dickens uses pathetic fallacy to depict Scrooge as a cruel character. Similar to the simile </a:t>
            </a:r>
            <a:r>
              <a:rPr lang="en-GB" dirty="0" smtClean="0"/>
              <a:t>comparing Scrooge to an oyster, the adjective ‘foggier’ suggests that the good core of Scrooge’s being is hidden and enshrouded by fog. Also, the adjective ‘colder’ emphasises Scrooge’s harsh and unwelcoming personality. Scrooge is so far removed from others, even his own nephew, Fred, that he lacks any human warmth, causing others to look for love elsewhere. The pathetic fallacy continues with the adjective ‘piercing’, which details Scrooge’s intelligent and observing manner, as if he pierces through to a person’s thoughts, or pierces them with his unkindness. Finally, the adjective ‘biting’ continues this image, as if Scrooge is causing physical discomfort to those that he encounters. </a:t>
            </a:r>
            <a:endParaRPr lang="en-GB" sz="1700" dirty="0" smtClean="0">
              <a:solidFill>
                <a:srgbClr val="FF0000"/>
              </a:solidFill>
            </a:endParaRPr>
          </a:p>
        </p:txBody>
      </p:sp>
    </p:spTree>
    <p:extLst>
      <p:ext uri="{BB962C8B-B14F-4D97-AF65-F5344CB8AC3E}">
        <p14:creationId xmlns:p14="http://schemas.microsoft.com/office/powerpoint/2010/main" val="334967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7533" y="1273647"/>
            <a:ext cx="9298132" cy="584775"/>
          </a:xfrm>
          <a:prstGeom prst="rect">
            <a:avLst/>
          </a:prstGeom>
        </p:spPr>
        <p:txBody>
          <a:bodyPr wrap="square">
            <a:spAutoFit/>
          </a:bodyPr>
          <a:lstStyle/>
          <a:p>
            <a:r>
              <a:rPr lang="en-GB" sz="3200" dirty="0"/>
              <a:t>‘Are there no workhouses? Are there no prisons?’</a:t>
            </a:r>
          </a:p>
        </p:txBody>
      </p:sp>
      <p:sp>
        <p:nvSpPr>
          <p:cNvPr id="5" name="TextBox 4"/>
          <p:cNvSpPr txBox="1"/>
          <p:nvPr/>
        </p:nvSpPr>
        <p:spPr>
          <a:xfrm>
            <a:off x="177800" y="139700"/>
            <a:ext cx="4102100" cy="923330"/>
          </a:xfrm>
          <a:prstGeom prst="rect">
            <a:avLst/>
          </a:prstGeom>
          <a:noFill/>
        </p:spPr>
        <p:txBody>
          <a:bodyPr wrap="square" rtlCol="0">
            <a:spAutoFit/>
          </a:bodyPr>
          <a:lstStyle/>
          <a:p>
            <a:r>
              <a:rPr lang="en-GB" dirty="0" smtClean="0">
                <a:solidFill>
                  <a:srgbClr val="FF0000"/>
                </a:solidFill>
              </a:rPr>
              <a:t>Tip: Scrooge blames the poor for their poverty. How is this ironic, considering Scrooge’s position?</a:t>
            </a:r>
            <a:endParaRPr lang="en-GB" dirty="0">
              <a:solidFill>
                <a:srgbClr val="FF0000"/>
              </a:solidFill>
            </a:endParaRPr>
          </a:p>
        </p:txBody>
      </p:sp>
      <p:sp>
        <p:nvSpPr>
          <p:cNvPr id="6" name="TextBox 5"/>
          <p:cNvSpPr txBox="1"/>
          <p:nvPr/>
        </p:nvSpPr>
        <p:spPr>
          <a:xfrm>
            <a:off x="6832600" y="3593285"/>
            <a:ext cx="5283200" cy="3231654"/>
          </a:xfrm>
          <a:prstGeom prst="rect">
            <a:avLst/>
          </a:prstGeom>
          <a:solidFill>
            <a:schemeClr val="accent4">
              <a:lumMod val="40000"/>
              <a:lumOff val="60000"/>
            </a:schemeClr>
          </a:solidFill>
          <a:ln w="38100">
            <a:solidFill>
              <a:srgbClr val="FF0066"/>
            </a:solidFill>
          </a:ln>
        </p:spPr>
        <p:txBody>
          <a:bodyPr wrap="square" rtlCol="0">
            <a:spAutoFit/>
          </a:bodyPr>
          <a:lstStyle/>
          <a:p>
            <a:r>
              <a:rPr lang="en-GB" sz="1700" dirty="0" smtClean="0">
                <a:solidFill>
                  <a:srgbClr val="FF0000"/>
                </a:solidFill>
              </a:rPr>
              <a:t>DAZZLE</a:t>
            </a:r>
            <a:r>
              <a:rPr lang="en-GB" sz="1700" dirty="0" smtClean="0">
                <a:solidFill>
                  <a:srgbClr val="FF0000"/>
                </a:solidFill>
              </a:rPr>
              <a:t>:</a:t>
            </a:r>
            <a:endParaRPr lang="en-GB" sz="1700" dirty="0" smtClean="0">
              <a:solidFill>
                <a:srgbClr val="FF0000"/>
              </a:solidFill>
            </a:endParaRPr>
          </a:p>
          <a:p>
            <a:r>
              <a:rPr lang="en-GB" sz="1700" dirty="0" smtClean="0"/>
              <a:t>Can you try and write your own dazzle?</a:t>
            </a:r>
            <a:endParaRPr lang="en-GB" sz="1700" dirty="0"/>
          </a:p>
          <a:p>
            <a:endParaRPr lang="en-GB" sz="1700" dirty="0" smtClean="0">
              <a:solidFill>
                <a:srgbClr val="FF0000"/>
              </a:solidFill>
            </a:endParaRPr>
          </a:p>
          <a:p>
            <a:endParaRPr lang="en-GB" sz="1700" dirty="0">
              <a:solidFill>
                <a:srgbClr val="FF0000"/>
              </a:solidFill>
            </a:endParaRPr>
          </a:p>
          <a:p>
            <a:endParaRPr lang="en-GB" sz="1700" dirty="0" smtClean="0">
              <a:solidFill>
                <a:srgbClr val="FF0000"/>
              </a:solidFill>
            </a:endParaRPr>
          </a:p>
          <a:p>
            <a:endParaRPr lang="en-GB" sz="1700" dirty="0">
              <a:solidFill>
                <a:srgbClr val="FF0000"/>
              </a:solidFill>
            </a:endParaRPr>
          </a:p>
          <a:p>
            <a:endParaRPr lang="en-GB" sz="1700" dirty="0" smtClean="0">
              <a:solidFill>
                <a:srgbClr val="FF0000"/>
              </a:solidFill>
            </a:endParaRPr>
          </a:p>
          <a:p>
            <a:endParaRPr lang="en-GB" sz="1700" dirty="0">
              <a:solidFill>
                <a:srgbClr val="FF0000"/>
              </a:solidFill>
            </a:endParaRPr>
          </a:p>
          <a:p>
            <a:endParaRPr lang="en-GB" sz="1700" dirty="0" smtClean="0">
              <a:solidFill>
                <a:srgbClr val="FF0000"/>
              </a:solidFill>
            </a:endParaRPr>
          </a:p>
          <a:p>
            <a:endParaRPr lang="en-GB" sz="1700" dirty="0">
              <a:solidFill>
                <a:srgbClr val="FF0000"/>
              </a:solidFill>
            </a:endParaRPr>
          </a:p>
          <a:p>
            <a:endParaRPr lang="en-GB" sz="1700" dirty="0" smtClean="0">
              <a:solidFill>
                <a:srgbClr val="FF0000"/>
              </a:solidFill>
            </a:endParaRPr>
          </a:p>
          <a:p>
            <a:endParaRPr lang="en-GB" sz="1700" dirty="0" smtClean="0">
              <a:solidFill>
                <a:srgbClr val="FF0000"/>
              </a:solidFill>
            </a:endParaRPr>
          </a:p>
        </p:txBody>
      </p:sp>
      <p:sp>
        <p:nvSpPr>
          <p:cNvPr id="2" name="Rectangle 1"/>
          <p:cNvSpPr/>
          <p:nvPr/>
        </p:nvSpPr>
        <p:spPr>
          <a:xfrm>
            <a:off x="1427533" y="2382394"/>
            <a:ext cx="9298132" cy="1077218"/>
          </a:xfrm>
          <a:prstGeom prst="rect">
            <a:avLst/>
          </a:prstGeom>
        </p:spPr>
        <p:txBody>
          <a:bodyPr wrap="square">
            <a:spAutoFit/>
          </a:bodyPr>
          <a:lstStyle/>
          <a:p>
            <a:r>
              <a:rPr lang="en-GB" sz="3200" dirty="0"/>
              <a:t>‘If they would rather die they had better do it, and decrease the surplus population.’</a:t>
            </a:r>
          </a:p>
        </p:txBody>
      </p:sp>
      <p:sp>
        <p:nvSpPr>
          <p:cNvPr id="3" name="TextBox 2"/>
          <p:cNvSpPr txBox="1"/>
          <p:nvPr/>
        </p:nvSpPr>
        <p:spPr>
          <a:xfrm>
            <a:off x="1054443" y="3983584"/>
            <a:ext cx="5280454" cy="1569660"/>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GB" sz="2400" dirty="0" smtClean="0"/>
              <a:t>Explode this quotation alone.</a:t>
            </a:r>
          </a:p>
          <a:p>
            <a:pPr marL="285750" indent="-285750">
              <a:buFont typeface="Arial" panose="020B0604020202020204" pitchFamily="34" charset="0"/>
              <a:buChar char="•"/>
            </a:pPr>
            <a:r>
              <a:rPr lang="en-GB" sz="2400" dirty="0" smtClean="0"/>
              <a:t>Really consider what they both show us about Scrooge’s personality.</a:t>
            </a:r>
          </a:p>
          <a:p>
            <a:pPr marL="285750" indent="-285750">
              <a:buFont typeface="Arial" panose="020B0604020202020204" pitchFamily="34" charset="0"/>
              <a:buChar char="•"/>
            </a:pPr>
            <a:r>
              <a:rPr lang="en-GB" sz="2400" dirty="0" smtClean="0"/>
              <a:t>Link your ideas to context.</a:t>
            </a:r>
            <a:endParaRPr lang="en-GB" sz="2400" dirty="0"/>
          </a:p>
        </p:txBody>
      </p:sp>
    </p:spTree>
    <p:extLst>
      <p:ext uri="{BB962C8B-B14F-4D97-AF65-F5344CB8AC3E}">
        <p14:creationId xmlns:p14="http://schemas.microsoft.com/office/powerpoint/2010/main" val="76563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3" y="74139"/>
            <a:ext cx="9069859" cy="1425146"/>
          </a:xfrm>
        </p:spPr>
        <p:txBody>
          <a:bodyPr>
            <a:normAutofit/>
          </a:bodyPr>
          <a:lstStyle/>
          <a:p>
            <a:r>
              <a:rPr lang="en-GB" b="1" u="sng" dirty="0" smtClean="0"/>
              <a:t>Ebenezer </a:t>
            </a:r>
            <a:r>
              <a:rPr lang="en-GB" b="1" u="sng" dirty="0" smtClean="0"/>
              <a:t>Scrooge</a:t>
            </a:r>
            <a:br>
              <a:rPr lang="en-GB" b="1" u="sng" dirty="0" smtClean="0"/>
            </a:br>
            <a:r>
              <a:rPr lang="en-GB" b="1" u="sng" dirty="0" smtClean="0"/>
              <a:t>Learn these quotations by memory</a:t>
            </a:r>
            <a:endParaRPr lang="en-GB" b="1" u="sng" dirty="0"/>
          </a:p>
        </p:txBody>
      </p:sp>
      <p:sp>
        <p:nvSpPr>
          <p:cNvPr id="3" name="Content Placeholder 2"/>
          <p:cNvSpPr>
            <a:spLocks noGrp="1"/>
          </p:cNvSpPr>
          <p:nvPr>
            <p:ph idx="1"/>
          </p:nvPr>
        </p:nvSpPr>
        <p:spPr>
          <a:xfrm>
            <a:off x="0" y="1881691"/>
            <a:ext cx="10515600" cy="4867708"/>
          </a:xfrm>
        </p:spPr>
        <p:txBody>
          <a:bodyPr>
            <a:normAutofit lnSpcReduction="10000"/>
          </a:bodyPr>
          <a:lstStyle/>
          <a:p>
            <a:pPr marL="0" indent="0">
              <a:buNone/>
            </a:pPr>
            <a:r>
              <a:rPr lang="en-GB" dirty="0" smtClean="0"/>
              <a:t>‘Are there no workhouses? Are there no prisons?’</a:t>
            </a:r>
          </a:p>
          <a:p>
            <a:pPr marL="0" indent="0">
              <a:buNone/>
            </a:pPr>
            <a:endParaRPr lang="en-GB" dirty="0"/>
          </a:p>
          <a:p>
            <a:pPr marL="0" indent="0">
              <a:buNone/>
            </a:pPr>
            <a:r>
              <a:rPr lang="en-GB" dirty="0" smtClean="0"/>
              <a:t>‘Hard and sharp as flint… solitary as an oyster.’</a:t>
            </a:r>
          </a:p>
          <a:p>
            <a:pPr marL="0" indent="0">
              <a:buNone/>
            </a:pPr>
            <a:endParaRPr lang="en-GB" dirty="0" smtClean="0"/>
          </a:p>
          <a:p>
            <a:pPr marL="0" indent="0">
              <a:buNone/>
            </a:pPr>
            <a:r>
              <a:rPr lang="en-GB" dirty="0" smtClean="0"/>
              <a:t>‘The cold within him froze his old features’</a:t>
            </a:r>
          </a:p>
          <a:p>
            <a:pPr marL="0" indent="0">
              <a:buNone/>
            </a:pPr>
            <a:endParaRPr lang="en-GB" dirty="0"/>
          </a:p>
          <a:p>
            <a:pPr marL="0" indent="0">
              <a:buNone/>
            </a:pPr>
            <a:r>
              <a:rPr lang="en-GB" dirty="0" smtClean="0"/>
              <a:t>‘Foggier yet, and colder. Piercing, searching, biting cold.’ </a:t>
            </a:r>
          </a:p>
          <a:p>
            <a:pPr marL="0" indent="0">
              <a:buNone/>
            </a:pPr>
            <a:endParaRPr lang="en-GB" dirty="0"/>
          </a:p>
          <a:p>
            <a:pPr marL="0" indent="0">
              <a:buNone/>
            </a:pPr>
            <a:r>
              <a:rPr lang="en-GB" dirty="0" smtClean="0"/>
              <a:t>‘If they would rather die they had better do it, and decrease the surplus population.’</a:t>
            </a:r>
          </a:p>
          <a:p>
            <a:pPr marL="0" indent="0">
              <a:buNone/>
            </a:pP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4877" y="74139"/>
            <a:ext cx="2034954" cy="4679177"/>
          </a:xfrm>
          <a:prstGeom prst="rect">
            <a:avLst/>
          </a:prstGeom>
        </p:spPr>
      </p:pic>
    </p:spTree>
    <p:extLst>
      <p:ext uri="{BB962C8B-B14F-4D97-AF65-F5344CB8AC3E}">
        <p14:creationId xmlns:p14="http://schemas.microsoft.com/office/powerpoint/2010/main" val="258821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u="sng" dirty="0" smtClean="0"/>
              <a:t>Ebenezer </a:t>
            </a:r>
            <a:r>
              <a:rPr lang="en-GB" b="1" u="sng" dirty="0" smtClean="0"/>
              <a:t>Scrooge</a:t>
            </a:r>
            <a:r>
              <a:rPr lang="en-GB" b="1" dirty="0" smtClean="0"/>
              <a:t/>
            </a:r>
            <a:br>
              <a:rPr lang="en-GB" b="1" dirty="0" smtClean="0"/>
            </a:br>
            <a:r>
              <a:rPr lang="en-GB" b="1" dirty="0" smtClean="0"/>
              <a:t>(Please differentiate as appropriate.)</a:t>
            </a:r>
            <a:endParaRPr lang="en-GB" b="1" dirty="0"/>
          </a:p>
        </p:txBody>
      </p:sp>
      <p:sp>
        <p:nvSpPr>
          <p:cNvPr id="3" name="Content Placeholder 2"/>
          <p:cNvSpPr>
            <a:spLocks noGrp="1"/>
          </p:cNvSpPr>
          <p:nvPr>
            <p:ph idx="1"/>
          </p:nvPr>
        </p:nvSpPr>
        <p:spPr>
          <a:xfrm>
            <a:off x="838200" y="1527464"/>
            <a:ext cx="10515600" cy="4867708"/>
          </a:xfrm>
        </p:spPr>
        <p:txBody>
          <a:bodyPr>
            <a:normAutofit lnSpcReduction="10000"/>
          </a:bodyPr>
          <a:lstStyle/>
          <a:p>
            <a:pPr marL="0" indent="0">
              <a:buNone/>
            </a:pPr>
            <a:r>
              <a:rPr lang="en-GB" dirty="0" smtClean="0"/>
              <a:t>‘Are there no ____________? Are there no _________?’</a:t>
            </a:r>
          </a:p>
          <a:p>
            <a:pPr marL="0" indent="0">
              <a:buNone/>
            </a:pPr>
            <a:endParaRPr lang="en-GB" dirty="0"/>
          </a:p>
          <a:p>
            <a:pPr marL="0" indent="0">
              <a:buNone/>
            </a:pPr>
            <a:r>
              <a:rPr lang="en-GB" dirty="0" smtClean="0"/>
              <a:t>‘_______ and sharp as ______… solitary as an __________.’</a:t>
            </a:r>
          </a:p>
          <a:p>
            <a:pPr marL="0" indent="0">
              <a:buNone/>
            </a:pPr>
            <a:endParaRPr lang="en-GB" dirty="0" smtClean="0"/>
          </a:p>
          <a:p>
            <a:pPr marL="0" indent="0">
              <a:buNone/>
            </a:pPr>
            <a:r>
              <a:rPr lang="en-GB" dirty="0" smtClean="0"/>
              <a:t>‘The _________ within him froze his old __________’</a:t>
            </a:r>
          </a:p>
          <a:p>
            <a:pPr marL="0" indent="0">
              <a:buNone/>
            </a:pPr>
            <a:endParaRPr lang="en-GB" dirty="0"/>
          </a:p>
          <a:p>
            <a:pPr marL="0" indent="0">
              <a:buNone/>
            </a:pPr>
            <a:r>
              <a:rPr lang="en-GB" dirty="0" smtClean="0"/>
              <a:t>‘___________ yet, and colder. __________, searching, ________cold.’ </a:t>
            </a:r>
          </a:p>
          <a:p>
            <a:pPr marL="0" indent="0">
              <a:buNone/>
            </a:pPr>
            <a:endParaRPr lang="en-GB" dirty="0"/>
          </a:p>
          <a:p>
            <a:pPr marL="0" indent="0">
              <a:buNone/>
            </a:pPr>
            <a:r>
              <a:rPr lang="en-GB" dirty="0" smtClean="0"/>
              <a:t>‘If they would rather ______ they had better do it, and _________ the _________ population.’</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6314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Ebenezer Scrooge</a:t>
            </a:r>
            <a:endParaRPr lang="en-GB" b="1" dirty="0"/>
          </a:p>
        </p:txBody>
      </p:sp>
      <p:sp>
        <p:nvSpPr>
          <p:cNvPr id="3" name="Content Placeholder 2"/>
          <p:cNvSpPr>
            <a:spLocks noGrp="1"/>
          </p:cNvSpPr>
          <p:nvPr>
            <p:ph idx="1"/>
          </p:nvPr>
        </p:nvSpPr>
        <p:spPr>
          <a:xfrm>
            <a:off x="838200" y="1527464"/>
            <a:ext cx="10515600" cy="4867708"/>
          </a:xfrm>
        </p:spPr>
        <p:txBody>
          <a:bodyPr>
            <a:normAutofit lnSpcReduction="10000"/>
          </a:bodyPr>
          <a:lstStyle/>
          <a:p>
            <a:pPr marL="0" indent="0">
              <a:buNone/>
            </a:pPr>
            <a:r>
              <a:rPr lang="en-GB" dirty="0" smtClean="0"/>
              <a:t>‘Are there no </a:t>
            </a:r>
            <a:r>
              <a:rPr lang="en-GB" dirty="0" smtClean="0">
                <a:solidFill>
                  <a:srgbClr val="FF0000"/>
                </a:solidFill>
              </a:rPr>
              <a:t>workhouses</a:t>
            </a:r>
            <a:r>
              <a:rPr lang="en-GB" dirty="0" smtClean="0"/>
              <a:t>? Are there no </a:t>
            </a:r>
            <a:r>
              <a:rPr lang="en-GB" dirty="0" smtClean="0">
                <a:solidFill>
                  <a:srgbClr val="FF0000"/>
                </a:solidFill>
              </a:rPr>
              <a:t>prisons</a:t>
            </a:r>
            <a:r>
              <a:rPr lang="en-GB" dirty="0" smtClean="0"/>
              <a:t>?’</a:t>
            </a:r>
          </a:p>
          <a:p>
            <a:pPr marL="0" indent="0">
              <a:buNone/>
            </a:pPr>
            <a:endParaRPr lang="en-GB" dirty="0"/>
          </a:p>
          <a:p>
            <a:pPr marL="0" indent="0">
              <a:buNone/>
            </a:pPr>
            <a:r>
              <a:rPr lang="en-GB" dirty="0" smtClean="0"/>
              <a:t>‘</a:t>
            </a:r>
            <a:r>
              <a:rPr lang="en-GB" dirty="0" smtClean="0">
                <a:solidFill>
                  <a:srgbClr val="FF0000"/>
                </a:solidFill>
              </a:rPr>
              <a:t>Hard</a:t>
            </a:r>
            <a:r>
              <a:rPr lang="en-GB" dirty="0" smtClean="0"/>
              <a:t> and sharp as </a:t>
            </a:r>
            <a:r>
              <a:rPr lang="en-GB" dirty="0" smtClean="0">
                <a:solidFill>
                  <a:srgbClr val="FF0000"/>
                </a:solidFill>
              </a:rPr>
              <a:t>flint</a:t>
            </a:r>
            <a:r>
              <a:rPr lang="en-GB" dirty="0" smtClean="0"/>
              <a:t>… solitary as an </a:t>
            </a:r>
            <a:r>
              <a:rPr lang="en-GB" dirty="0" smtClean="0">
                <a:solidFill>
                  <a:srgbClr val="FF0000"/>
                </a:solidFill>
              </a:rPr>
              <a:t>oyster</a:t>
            </a:r>
            <a:r>
              <a:rPr lang="en-GB" dirty="0" smtClean="0"/>
              <a:t>.’</a:t>
            </a:r>
          </a:p>
          <a:p>
            <a:pPr marL="0" indent="0">
              <a:buNone/>
            </a:pPr>
            <a:endParaRPr lang="en-GB" dirty="0" smtClean="0"/>
          </a:p>
          <a:p>
            <a:pPr marL="0" indent="0">
              <a:buNone/>
            </a:pPr>
            <a:r>
              <a:rPr lang="en-GB" dirty="0" smtClean="0"/>
              <a:t>‘The </a:t>
            </a:r>
            <a:r>
              <a:rPr lang="en-GB" dirty="0" smtClean="0">
                <a:solidFill>
                  <a:srgbClr val="FF0000"/>
                </a:solidFill>
              </a:rPr>
              <a:t>cold</a:t>
            </a:r>
            <a:r>
              <a:rPr lang="en-GB" dirty="0" smtClean="0"/>
              <a:t> within him froze his old </a:t>
            </a:r>
            <a:r>
              <a:rPr lang="en-GB" dirty="0" smtClean="0">
                <a:solidFill>
                  <a:srgbClr val="FF0000"/>
                </a:solidFill>
              </a:rPr>
              <a:t>features</a:t>
            </a:r>
            <a:r>
              <a:rPr lang="en-GB" dirty="0" smtClean="0"/>
              <a:t>’</a:t>
            </a:r>
          </a:p>
          <a:p>
            <a:pPr marL="0" indent="0">
              <a:buNone/>
            </a:pPr>
            <a:endParaRPr lang="en-GB" dirty="0"/>
          </a:p>
          <a:p>
            <a:pPr marL="0" indent="0">
              <a:buNone/>
            </a:pPr>
            <a:r>
              <a:rPr lang="en-GB" dirty="0" smtClean="0"/>
              <a:t>‘</a:t>
            </a:r>
            <a:r>
              <a:rPr lang="en-GB" dirty="0" smtClean="0">
                <a:solidFill>
                  <a:srgbClr val="FF0000"/>
                </a:solidFill>
              </a:rPr>
              <a:t>Foggier</a:t>
            </a:r>
            <a:r>
              <a:rPr lang="en-GB" dirty="0" smtClean="0"/>
              <a:t> yet, and colder. </a:t>
            </a:r>
            <a:r>
              <a:rPr lang="en-GB" dirty="0" smtClean="0">
                <a:solidFill>
                  <a:srgbClr val="FF0000"/>
                </a:solidFill>
              </a:rPr>
              <a:t>Piercing</a:t>
            </a:r>
            <a:r>
              <a:rPr lang="en-GB" dirty="0" smtClean="0"/>
              <a:t>, searching, </a:t>
            </a:r>
            <a:r>
              <a:rPr lang="en-GB" dirty="0" smtClean="0">
                <a:solidFill>
                  <a:srgbClr val="FF0000"/>
                </a:solidFill>
              </a:rPr>
              <a:t>biting</a:t>
            </a:r>
            <a:r>
              <a:rPr lang="en-GB" dirty="0" smtClean="0"/>
              <a:t> cold.’ </a:t>
            </a:r>
          </a:p>
          <a:p>
            <a:pPr marL="0" indent="0">
              <a:buNone/>
            </a:pPr>
            <a:endParaRPr lang="en-GB" dirty="0"/>
          </a:p>
          <a:p>
            <a:pPr marL="0" indent="0">
              <a:buNone/>
            </a:pPr>
            <a:r>
              <a:rPr lang="en-GB" dirty="0" smtClean="0"/>
              <a:t>‘If they would rather </a:t>
            </a:r>
            <a:r>
              <a:rPr lang="en-GB" dirty="0" smtClean="0">
                <a:solidFill>
                  <a:srgbClr val="FF0000"/>
                </a:solidFill>
              </a:rPr>
              <a:t>die</a:t>
            </a:r>
            <a:r>
              <a:rPr lang="en-GB" dirty="0" smtClean="0"/>
              <a:t> they had better do it, and </a:t>
            </a:r>
            <a:r>
              <a:rPr lang="en-GB" dirty="0" smtClean="0">
                <a:solidFill>
                  <a:srgbClr val="FF0000"/>
                </a:solidFill>
              </a:rPr>
              <a:t>decrease</a:t>
            </a:r>
            <a:r>
              <a:rPr lang="en-GB" dirty="0" smtClean="0"/>
              <a:t> the </a:t>
            </a:r>
            <a:r>
              <a:rPr lang="en-GB" dirty="0" smtClean="0">
                <a:solidFill>
                  <a:srgbClr val="FF0000"/>
                </a:solidFill>
              </a:rPr>
              <a:t>surplus</a:t>
            </a:r>
            <a:r>
              <a:rPr lang="en-GB" dirty="0" smtClean="0"/>
              <a:t> population.’</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1912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368" y="2500784"/>
            <a:ext cx="9298132" cy="584775"/>
          </a:xfrm>
          <a:prstGeom prst="rect">
            <a:avLst/>
          </a:prstGeom>
        </p:spPr>
        <p:txBody>
          <a:bodyPr wrap="square">
            <a:spAutoFit/>
          </a:bodyPr>
          <a:lstStyle/>
          <a:p>
            <a:r>
              <a:rPr lang="en-GB" sz="3200" dirty="0"/>
              <a:t>‘</a:t>
            </a:r>
            <a:r>
              <a:rPr lang="en-GB" sz="3200" dirty="0">
                <a:solidFill>
                  <a:srgbClr val="FF0000"/>
                </a:solidFill>
              </a:rPr>
              <a:t>Hard</a:t>
            </a:r>
            <a:r>
              <a:rPr lang="en-GB" sz="3200" dirty="0"/>
              <a:t> and </a:t>
            </a:r>
            <a:r>
              <a:rPr lang="en-GB" sz="3200" dirty="0">
                <a:solidFill>
                  <a:srgbClr val="00B0F0"/>
                </a:solidFill>
              </a:rPr>
              <a:t>sharp</a:t>
            </a:r>
            <a:r>
              <a:rPr lang="en-GB" sz="3200" dirty="0"/>
              <a:t> as </a:t>
            </a:r>
            <a:r>
              <a:rPr lang="en-GB" sz="3200" dirty="0">
                <a:solidFill>
                  <a:srgbClr val="00B050"/>
                </a:solidFill>
              </a:rPr>
              <a:t>flint</a:t>
            </a:r>
            <a:r>
              <a:rPr lang="en-GB" sz="3200" dirty="0"/>
              <a:t>… solitary as an </a:t>
            </a:r>
            <a:r>
              <a:rPr lang="en-GB" sz="3200" dirty="0">
                <a:solidFill>
                  <a:srgbClr val="7030A0"/>
                </a:solidFill>
              </a:rPr>
              <a:t>oyster</a:t>
            </a:r>
            <a:r>
              <a:rPr lang="en-GB" sz="3200" dirty="0"/>
              <a:t>.’</a:t>
            </a:r>
          </a:p>
        </p:txBody>
      </p:sp>
      <p:sp>
        <p:nvSpPr>
          <p:cNvPr id="5" name="TextBox 4"/>
          <p:cNvSpPr txBox="1"/>
          <p:nvPr/>
        </p:nvSpPr>
        <p:spPr>
          <a:xfrm>
            <a:off x="177800" y="139700"/>
            <a:ext cx="4102100" cy="369332"/>
          </a:xfrm>
          <a:prstGeom prst="rect">
            <a:avLst/>
          </a:prstGeom>
          <a:noFill/>
        </p:spPr>
        <p:txBody>
          <a:bodyPr wrap="square" rtlCol="0">
            <a:spAutoFit/>
          </a:bodyPr>
          <a:lstStyle/>
          <a:p>
            <a:endParaRPr lang="en-GB" dirty="0">
              <a:solidFill>
                <a:srgbClr val="FF0000"/>
              </a:solidFill>
            </a:endParaRPr>
          </a:p>
        </p:txBody>
      </p:sp>
      <p:cxnSp>
        <p:nvCxnSpPr>
          <p:cNvPr id="3" name="Straight Arrow Connector 2"/>
          <p:cNvCxnSpPr/>
          <p:nvPr/>
        </p:nvCxnSpPr>
        <p:spPr>
          <a:xfrm>
            <a:off x="1993900" y="876300"/>
            <a:ext cx="0" cy="1778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800" y="3762393"/>
            <a:ext cx="2717800" cy="369332"/>
          </a:xfrm>
          <a:prstGeom prst="rect">
            <a:avLst/>
          </a:prstGeom>
          <a:noFill/>
        </p:spPr>
        <p:txBody>
          <a:bodyPr wrap="square" rtlCol="0">
            <a:spAutoFit/>
          </a:bodyPr>
          <a:lstStyle/>
          <a:p>
            <a:endParaRPr lang="en-GB" dirty="0">
              <a:solidFill>
                <a:srgbClr val="00B0F0"/>
              </a:solidFill>
            </a:endParaRPr>
          </a:p>
        </p:txBody>
      </p:sp>
      <p:cxnSp>
        <p:nvCxnSpPr>
          <p:cNvPr id="7" name="Straight Arrow Connector 6"/>
          <p:cNvCxnSpPr/>
          <p:nvPr/>
        </p:nvCxnSpPr>
        <p:spPr>
          <a:xfrm flipV="1">
            <a:off x="2403475" y="3131589"/>
            <a:ext cx="1025525" cy="79539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95900" y="137636"/>
            <a:ext cx="4102100" cy="369332"/>
          </a:xfrm>
          <a:prstGeom prst="rect">
            <a:avLst/>
          </a:prstGeom>
          <a:noFill/>
        </p:spPr>
        <p:txBody>
          <a:bodyPr wrap="square" rtlCol="0">
            <a:spAutoFit/>
          </a:bodyPr>
          <a:lstStyle/>
          <a:p>
            <a:endParaRPr lang="en-GB" dirty="0">
              <a:solidFill>
                <a:srgbClr val="00B050"/>
              </a:solidFill>
            </a:endParaRPr>
          </a:p>
        </p:txBody>
      </p:sp>
      <p:cxnSp>
        <p:nvCxnSpPr>
          <p:cNvPr id="12" name="Straight Arrow Connector 11"/>
          <p:cNvCxnSpPr/>
          <p:nvPr/>
        </p:nvCxnSpPr>
        <p:spPr>
          <a:xfrm flipH="1">
            <a:off x="4889500" y="786031"/>
            <a:ext cx="292100" cy="17600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26100" y="3067453"/>
            <a:ext cx="30353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78200" y="4175870"/>
            <a:ext cx="2717800" cy="369332"/>
          </a:xfrm>
          <a:prstGeom prst="rect">
            <a:avLst/>
          </a:prstGeom>
          <a:noFill/>
        </p:spPr>
        <p:txBody>
          <a:bodyPr wrap="square" rtlCol="0">
            <a:spAutoFit/>
          </a:bodyPr>
          <a:lstStyle/>
          <a:p>
            <a:endParaRPr lang="en-GB" dirty="0">
              <a:solidFill>
                <a:schemeClr val="accent2">
                  <a:lumMod val="75000"/>
                </a:schemeClr>
              </a:solidFill>
            </a:endParaRPr>
          </a:p>
        </p:txBody>
      </p:sp>
      <p:cxnSp>
        <p:nvCxnSpPr>
          <p:cNvPr id="19" name="Straight Arrow Connector 18"/>
          <p:cNvCxnSpPr/>
          <p:nvPr/>
        </p:nvCxnSpPr>
        <p:spPr>
          <a:xfrm flipH="1">
            <a:off x="4114800" y="3085559"/>
            <a:ext cx="1981200" cy="107220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63125" y="74711"/>
            <a:ext cx="2352675" cy="369332"/>
          </a:xfrm>
          <a:prstGeom prst="rect">
            <a:avLst/>
          </a:prstGeom>
          <a:noFill/>
        </p:spPr>
        <p:txBody>
          <a:bodyPr wrap="square" rtlCol="0">
            <a:spAutoFit/>
          </a:bodyPr>
          <a:lstStyle/>
          <a:p>
            <a:endParaRPr lang="en-GB" dirty="0">
              <a:solidFill>
                <a:srgbClr val="7030A0"/>
              </a:solidFill>
            </a:endParaRPr>
          </a:p>
        </p:txBody>
      </p:sp>
      <p:cxnSp>
        <p:nvCxnSpPr>
          <p:cNvPr id="26" name="Straight Arrow Connector 25"/>
          <p:cNvCxnSpPr/>
          <p:nvPr/>
        </p:nvCxnSpPr>
        <p:spPr>
          <a:xfrm flipV="1">
            <a:off x="8445500" y="1630424"/>
            <a:ext cx="1196975" cy="9156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639697" y="5346357"/>
            <a:ext cx="5476103" cy="584775"/>
          </a:xfrm>
          <a:prstGeom prst="rect">
            <a:avLst/>
          </a:prstGeom>
          <a:solidFill>
            <a:schemeClr val="accent6">
              <a:lumMod val="40000"/>
              <a:lumOff val="60000"/>
            </a:schemeClr>
          </a:solidFill>
        </p:spPr>
        <p:txBody>
          <a:bodyPr wrap="square" rtlCol="0">
            <a:spAutoFit/>
          </a:bodyPr>
          <a:lstStyle/>
          <a:p>
            <a:r>
              <a:rPr lang="en-GB" sz="3200" b="1" dirty="0" smtClean="0"/>
              <a:t>Word classes and techniques?</a:t>
            </a:r>
            <a:endParaRPr lang="en-GB" sz="3200" b="1" dirty="0"/>
          </a:p>
        </p:txBody>
      </p:sp>
    </p:spTree>
    <p:extLst>
      <p:ext uri="{BB962C8B-B14F-4D97-AF65-F5344CB8AC3E}">
        <p14:creationId xmlns:p14="http://schemas.microsoft.com/office/powerpoint/2010/main" val="3249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 calcmode="lin" valueType="num">
                                      <p:cBhvr>
                                        <p:cTn id="19" dur="1000" fill="hold"/>
                                        <p:tgtEl>
                                          <p:spTgt spid="24"/>
                                        </p:tgtEl>
                                        <p:attrNameLst>
                                          <p:attrName>style.rotation</p:attrName>
                                        </p:attrNameLst>
                                      </p:cBhvr>
                                      <p:tavLst>
                                        <p:tav tm="0">
                                          <p:val>
                                            <p:fltVal val="90"/>
                                          </p:val>
                                        </p:tav>
                                        <p:tav tm="100000">
                                          <p:val>
                                            <p:fltVal val="0"/>
                                          </p:val>
                                        </p:tav>
                                      </p:tavLst>
                                    </p:anim>
                                    <p:animEffect transition="in" filter="fade">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368" y="2500784"/>
            <a:ext cx="9298132" cy="584775"/>
          </a:xfrm>
          <a:prstGeom prst="rect">
            <a:avLst/>
          </a:prstGeom>
        </p:spPr>
        <p:txBody>
          <a:bodyPr wrap="square">
            <a:spAutoFit/>
          </a:bodyPr>
          <a:lstStyle/>
          <a:p>
            <a:r>
              <a:rPr lang="en-GB" sz="3200" dirty="0"/>
              <a:t>‘</a:t>
            </a:r>
            <a:r>
              <a:rPr lang="en-GB" sz="3200" dirty="0">
                <a:solidFill>
                  <a:srgbClr val="FF0000"/>
                </a:solidFill>
              </a:rPr>
              <a:t>Hard</a:t>
            </a:r>
            <a:r>
              <a:rPr lang="en-GB" sz="3200" dirty="0"/>
              <a:t> and </a:t>
            </a:r>
            <a:r>
              <a:rPr lang="en-GB" sz="3200" dirty="0">
                <a:solidFill>
                  <a:srgbClr val="00B0F0"/>
                </a:solidFill>
              </a:rPr>
              <a:t>sharp</a:t>
            </a:r>
            <a:r>
              <a:rPr lang="en-GB" sz="3200" dirty="0"/>
              <a:t> as </a:t>
            </a:r>
            <a:r>
              <a:rPr lang="en-GB" sz="3200" dirty="0">
                <a:solidFill>
                  <a:srgbClr val="00B050"/>
                </a:solidFill>
              </a:rPr>
              <a:t>flint</a:t>
            </a:r>
            <a:r>
              <a:rPr lang="en-GB" sz="3200" dirty="0"/>
              <a:t>… solitary as an </a:t>
            </a:r>
            <a:r>
              <a:rPr lang="en-GB" sz="3200" dirty="0">
                <a:solidFill>
                  <a:srgbClr val="7030A0"/>
                </a:solidFill>
              </a:rPr>
              <a:t>oyster</a:t>
            </a:r>
            <a:r>
              <a:rPr lang="en-GB" sz="3200" dirty="0"/>
              <a:t>.’</a:t>
            </a:r>
          </a:p>
        </p:txBody>
      </p:sp>
      <p:sp>
        <p:nvSpPr>
          <p:cNvPr id="5" name="TextBox 4"/>
          <p:cNvSpPr txBox="1"/>
          <p:nvPr/>
        </p:nvSpPr>
        <p:spPr>
          <a:xfrm>
            <a:off x="177800" y="139700"/>
            <a:ext cx="4102100" cy="923330"/>
          </a:xfrm>
          <a:prstGeom prst="rect">
            <a:avLst/>
          </a:prstGeom>
          <a:noFill/>
        </p:spPr>
        <p:txBody>
          <a:bodyPr wrap="square" rtlCol="0">
            <a:spAutoFit/>
          </a:bodyPr>
          <a:lstStyle/>
          <a:p>
            <a:r>
              <a:rPr lang="en-GB" dirty="0" smtClean="0">
                <a:solidFill>
                  <a:srgbClr val="FF0000"/>
                </a:solidFill>
              </a:rPr>
              <a:t>Scrooge’s outer shell. He doesn’t let people in. </a:t>
            </a:r>
            <a:r>
              <a:rPr lang="en-GB" dirty="0" smtClean="0">
                <a:solidFill>
                  <a:srgbClr val="FF0000"/>
                </a:solidFill>
              </a:rPr>
              <a:t>He </a:t>
            </a:r>
            <a:r>
              <a:rPr lang="en-GB" dirty="0" smtClean="0">
                <a:solidFill>
                  <a:srgbClr val="FF0000"/>
                </a:solidFill>
              </a:rPr>
              <a:t>is tough and </a:t>
            </a:r>
            <a:r>
              <a:rPr lang="en-GB" dirty="0" smtClean="0">
                <a:solidFill>
                  <a:srgbClr val="FF0000"/>
                </a:solidFill>
              </a:rPr>
              <a:t>seemingly unbreakable</a:t>
            </a:r>
            <a:r>
              <a:rPr lang="en-GB" dirty="0" smtClean="0">
                <a:solidFill>
                  <a:srgbClr val="FF0000"/>
                </a:solidFill>
              </a:rPr>
              <a:t>. </a:t>
            </a:r>
            <a:endParaRPr lang="en-GB" dirty="0">
              <a:solidFill>
                <a:srgbClr val="FF0000"/>
              </a:solidFill>
            </a:endParaRPr>
          </a:p>
        </p:txBody>
      </p:sp>
      <p:cxnSp>
        <p:nvCxnSpPr>
          <p:cNvPr id="3" name="Straight Arrow Connector 2"/>
          <p:cNvCxnSpPr/>
          <p:nvPr/>
        </p:nvCxnSpPr>
        <p:spPr>
          <a:xfrm>
            <a:off x="1993900" y="876300"/>
            <a:ext cx="0" cy="1778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800" y="3762393"/>
            <a:ext cx="2717800" cy="1754326"/>
          </a:xfrm>
          <a:prstGeom prst="rect">
            <a:avLst/>
          </a:prstGeom>
          <a:noFill/>
        </p:spPr>
        <p:txBody>
          <a:bodyPr wrap="square" rtlCol="0">
            <a:spAutoFit/>
          </a:bodyPr>
          <a:lstStyle/>
          <a:p>
            <a:r>
              <a:rPr lang="en-GB" dirty="0" smtClean="0">
                <a:solidFill>
                  <a:srgbClr val="00B0F0"/>
                </a:solidFill>
              </a:rPr>
              <a:t>Scrooge’s personality – people should not get too close as they are at danger of getting hurt.</a:t>
            </a:r>
          </a:p>
          <a:p>
            <a:r>
              <a:rPr lang="en-GB" dirty="0" smtClean="0">
                <a:solidFill>
                  <a:srgbClr val="00B0F0"/>
                </a:solidFill>
              </a:rPr>
              <a:t>This could also show his intelligence. </a:t>
            </a:r>
            <a:endParaRPr lang="en-GB" dirty="0">
              <a:solidFill>
                <a:srgbClr val="00B0F0"/>
              </a:solidFill>
            </a:endParaRPr>
          </a:p>
        </p:txBody>
      </p:sp>
      <p:cxnSp>
        <p:nvCxnSpPr>
          <p:cNvPr id="7" name="Straight Arrow Connector 6"/>
          <p:cNvCxnSpPr/>
          <p:nvPr/>
        </p:nvCxnSpPr>
        <p:spPr>
          <a:xfrm flipV="1">
            <a:off x="2403475" y="3131589"/>
            <a:ext cx="1025525" cy="79539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95900" y="137636"/>
            <a:ext cx="4102100" cy="1477328"/>
          </a:xfrm>
          <a:prstGeom prst="rect">
            <a:avLst/>
          </a:prstGeom>
          <a:noFill/>
        </p:spPr>
        <p:txBody>
          <a:bodyPr wrap="square" rtlCol="0">
            <a:spAutoFit/>
          </a:bodyPr>
          <a:lstStyle/>
          <a:p>
            <a:r>
              <a:rPr lang="en-GB" dirty="0" smtClean="0">
                <a:solidFill>
                  <a:srgbClr val="00B050"/>
                </a:solidFill>
              </a:rPr>
              <a:t>Flint is a grey and old stone that is used for lighting fires and used on weapons. </a:t>
            </a:r>
            <a:br>
              <a:rPr lang="en-GB" dirty="0" smtClean="0">
                <a:solidFill>
                  <a:srgbClr val="00B050"/>
                </a:solidFill>
              </a:rPr>
            </a:br>
            <a:r>
              <a:rPr lang="en-GB" dirty="0" smtClean="0">
                <a:solidFill>
                  <a:srgbClr val="00B050"/>
                </a:solidFill>
              </a:rPr>
              <a:t>(Violent imagery). It is a type of Quartz, and therefore is precious. This is how Scrooge views himself.  </a:t>
            </a:r>
            <a:endParaRPr lang="en-GB" dirty="0">
              <a:solidFill>
                <a:srgbClr val="00B050"/>
              </a:solidFill>
            </a:endParaRPr>
          </a:p>
        </p:txBody>
      </p:sp>
      <p:cxnSp>
        <p:nvCxnSpPr>
          <p:cNvPr id="12" name="Straight Arrow Connector 11"/>
          <p:cNvCxnSpPr/>
          <p:nvPr/>
        </p:nvCxnSpPr>
        <p:spPr>
          <a:xfrm flipH="1">
            <a:off x="4889500" y="786031"/>
            <a:ext cx="292100" cy="17600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26100" y="3067453"/>
            <a:ext cx="30353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78200" y="4175870"/>
            <a:ext cx="2717800" cy="1200329"/>
          </a:xfrm>
          <a:prstGeom prst="rect">
            <a:avLst/>
          </a:prstGeom>
          <a:noFill/>
        </p:spPr>
        <p:txBody>
          <a:bodyPr wrap="square" rtlCol="0">
            <a:spAutoFit/>
          </a:bodyPr>
          <a:lstStyle/>
          <a:p>
            <a:r>
              <a:rPr lang="en-GB" dirty="0" smtClean="0">
                <a:solidFill>
                  <a:schemeClr val="accent2">
                    <a:lumMod val="75000"/>
                  </a:schemeClr>
                </a:solidFill>
              </a:rPr>
              <a:t>Simile – Scrooge is lonely and isolated, much like an oyster shell on the bottom of the sea bed. </a:t>
            </a:r>
            <a:endParaRPr lang="en-GB" dirty="0">
              <a:solidFill>
                <a:schemeClr val="accent2">
                  <a:lumMod val="75000"/>
                </a:schemeClr>
              </a:solidFill>
            </a:endParaRPr>
          </a:p>
        </p:txBody>
      </p:sp>
      <p:cxnSp>
        <p:nvCxnSpPr>
          <p:cNvPr id="19" name="Straight Arrow Connector 18"/>
          <p:cNvCxnSpPr/>
          <p:nvPr/>
        </p:nvCxnSpPr>
        <p:spPr>
          <a:xfrm flipH="1">
            <a:off x="4114800" y="3085559"/>
            <a:ext cx="1981200" cy="107220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63125" y="74711"/>
            <a:ext cx="2352675" cy="2862322"/>
          </a:xfrm>
          <a:prstGeom prst="rect">
            <a:avLst/>
          </a:prstGeom>
          <a:noFill/>
        </p:spPr>
        <p:txBody>
          <a:bodyPr wrap="square" rtlCol="0">
            <a:spAutoFit/>
          </a:bodyPr>
          <a:lstStyle/>
          <a:p>
            <a:r>
              <a:rPr lang="en-GB" dirty="0" smtClean="0">
                <a:solidFill>
                  <a:srgbClr val="7030A0"/>
                </a:solidFill>
              </a:rPr>
              <a:t>Oyster shells have a precious pearl inside them. This could suggests that despite </a:t>
            </a:r>
          </a:p>
          <a:p>
            <a:r>
              <a:rPr lang="en-GB" dirty="0" smtClean="0">
                <a:solidFill>
                  <a:srgbClr val="7030A0"/>
                </a:solidFill>
              </a:rPr>
              <a:t>Scrooge’s harsh personality, he could open up at some point and show he is vulnerable and kind on the inside. </a:t>
            </a:r>
            <a:endParaRPr lang="en-GB" dirty="0">
              <a:solidFill>
                <a:srgbClr val="7030A0"/>
              </a:solidFill>
            </a:endParaRPr>
          </a:p>
        </p:txBody>
      </p:sp>
      <p:cxnSp>
        <p:nvCxnSpPr>
          <p:cNvPr id="26" name="Straight Arrow Connector 25"/>
          <p:cNvCxnSpPr/>
          <p:nvPr/>
        </p:nvCxnSpPr>
        <p:spPr>
          <a:xfrm flipV="1">
            <a:off x="8445500" y="1630424"/>
            <a:ext cx="1196975" cy="9156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2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 calcmode="lin" valueType="num">
                                      <p:cBhvr>
                                        <p:cTn id="19" dur="1000" fill="hold"/>
                                        <p:tgtEl>
                                          <p:spTgt spid="24"/>
                                        </p:tgtEl>
                                        <p:attrNameLst>
                                          <p:attrName>style.rotation</p:attrName>
                                        </p:attrNameLst>
                                      </p:cBhvr>
                                      <p:tavLst>
                                        <p:tav tm="0">
                                          <p:val>
                                            <p:fltVal val="90"/>
                                          </p:val>
                                        </p:tav>
                                        <p:tav tm="100000">
                                          <p:val>
                                            <p:fltVal val="0"/>
                                          </p:val>
                                        </p:tav>
                                      </p:tavLst>
                                    </p:anim>
                                    <p:animEffect transition="in" filter="fade">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73443" y="0"/>
            <a:ext cx="10515600" cy="5483552"/>
          </a:xfrm>
          <a:prstGeom prst="rect">
            <a:avLst/>
          </a:prstGeom>
          <a:noFill/>
          <a:ln w="38100">
            <a:solidFill>
              <a:srgbClr val="FF0066"/>
            </a:solidFill>
          </a:ln>
        </p:spPr>
        <p:txBody>
          <a:bodyPr wrap="square" rtlCol="0">
            <a:spAutoFit/>
          </a:bodyPr>
          <a:lstStyle/>
          <a:p>
            <a:pPr marL="0" indent="0">
              <a:buNone/>
            </a:pPr>
            <a:r>
              <a:rPr lang="en-GB" sz="4400" dirty="0" smtClean="0">
                <a:solidFill>
                  <a:srgbClr val="FF0000"/>
                </a:solidFill>
              </a:rPr>
              <a:t>DAZZLE:</a:t>
            </a:r>
          </a:p>
          <a:p>
            <a:pPr marL="0" indent="0">
              <a:buNone/>
            </a:pPr>
            <a:r>
              <a:rPr lang="en-GB" dirty="0"/>
              <a:t>The </a:t>
            </a:r>
            <a:r>
              <a:rPr lang="en-GB" dirty="0" smtClean="0"/>
              <a:t>simile “hard </a:t>
            </a:r>
            <a:r>
              <a:rPr lang="en-GB" dirty="0"/>
              <a:t>and sharp as flint”</a:t>
            </a:r>
            <a:r>
              <a:rPr lang="en-GB" dirty="0" smtClean="0"/>
              <a:t> </a:t>
            </a:r>
            <a:r>
              <a:rPr lang="en-GB" dirty="0"/>
              <a:t>is used to suggest that </a:t>
            </a:r>
            <a:r>
              <a:rPr lang="en-GB" dirty="0" smtClean="0"/>
              <a:t>Scrooge</a:t>
            </a:r>
            <a:r>
              <a:rPr lang="en-GB" dirty="0" smtClean="0"/>
              <a:t> </a:t>
            </a:r>
            <a:r>
              <a:rPr lang="en-GB" dirty="0"/>
              <a:t>is both intelligent and </a:t>
            </a:r>
            <a:r>
              <a:rPr lang="en-GB" dirty="0" smtClean="0"/>
              <a:t>dangerous. </a:t>
            </a:r>
            <a:r>
              <a:rPr lang="en-GB" dirty="0"/>
              <a:t>The “hard” quality of the flint links to Scrooge’s unrelenting and harsh attitude to other people as he enjoys being alone</a:t>
            </a:r>
            <a:r>
              <a:rPr lang="en-GB" dirty="0" smtClean="0"/>
              <a:t>. Meanwhile, the adjective </a:t>
            </a:r>
            <a:r>
              <a:rPr lang="en-GB" dirty="0" smtClean="0"/>
              <a:t>“</a:t>
            </a:r>
            <a:r>
              <a:rPr lang="en-GB" dirty="0" smtClean="0"/>
              <a:t>sharp” suggests that getting close to him could cause you pain, as well as implying his sharp wit. </a:t>
            </a:r>
            <a:r>
              <a:rPr lang="en-GB" dirty="0"/>
              <a:t>“Flint” can </a:t>
            </a:r>
            <a:r>
              <a:rPr lang="en-GB" dirty="0" smtClean="0"/>
              <a:t>create </a:t>
            </a:r>
            <a:r>
              <a:rPr lang="en-GB" dirty="0"/>
              <a:t>sparks that will produce a fire. In the novella, fire is symbolic of the Christmas spirit and although Scrooge is currently </a:t>
            </a:r>
            <a:r>
              <a:rPr lang="en-GB" dirty="0" smtClean="0"/>
              <a:t>cruel</a:t>
            </a:r>
            <a:r>
              <a:rPr lang="en-GB" dirty="0" smtClean="0"/>
              <a:t>, </a:t>
            </a:r>
            <a:r>
              <a:rPr lang="en-GB" dirty="0"/>
              <a:t>he will change as the ghosts intervene to save his soul</a:t>
            </a:r>
            <a:r>
              <a:rPr lang="en-GB" dirty="0" smtClean="0"/>
              <a:t>. Dickens uses foreshadowing to show that Scrooge’s meagre spark at the beginning will create a great flame. </a:t>
            </a:r>
            <a:r>
              <a:rPr lang="en-GB" dirty="0"/>
              <a:t>His job as a creditor means he possesses both qualities and uses them to take advantage of the </a:t>
            </a:r>
            <a:r>
              <a:rPr lang="en-GB" dirty="0" smtClean="0"/>
              <a:t>poor, </a:t>
            </a:r>
            <a:r>
              <a:rPr lang="en-GB" dirty="0"/>
              <a:t>as was common during the Victorian Era</a:t>
            </a:r>
            <a:r>
              <a:rPr lang="en-GB" dirty="0" smtClean="0"/>
              <a:t>.</a:t>
            </a:r>
            <a:endParaRPr lang="en-GB" sz="4400" dirty="0">
              <a:solidFill>
                <a:srgbClr val="FF0000"/>
              </a:solidFill>
            </a:endParaRPr>
          </a:p>
        </p:txBody>
      </p:sp>
    </p:spTree>
    <p:extLst>
      <p:ext uri="{BB962C8B-B14F-4D97-AF65-F5344CB8AC3E}">
        <p14:creationId xmlns:p14="http://schemas.microsoft.com/office/powerpoint/2010/main" val="211836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425" y="2456934"/>
            <a:ext cx="9581213" cy="584775"/>
          </a:xfrm>
          <a:prstGeom prst="rect">
            <a:avLst/>
          </a:prstGeom>
        </p:spPr>
        <p:txBody>
          <a:bodyPr wrap="none">
            <a:spAutoFit/>
          </a:bodyPr>
          <a:lstStyle/>
          <a:p>
            <a:r>
              <a:rPr lang="en-GB" sz="3200" dirty="0"/>
              <a:t>‘</a:t>
            </a:r>
            <a:r>
              <a:rPr lang="en-GB" sz="3200" dirty="0">
                <a:solidFill>
                  <a:schemeClr val="accent4">
                    <a:lumMod val="75000"/>
                  </a:schemeClr>
                </a:solidFill>
              </a:rPr>
              <a:t>Foggier</a:t>
            </a:r>
            <a:r>
              <a:rPr lang="en-GB" sz="3200" dirty="0"/>
              <a:t> yet, and </a:t>
            </a:r>
            <a:r>
              <a:rPr lang="en-GB" sz="3200" dirty="0">
                <a:solidFill>
                  <a:schemeClr val="accent4">
                    <a:lumMod val="75000"/>
                  </a:schemeClr>
                </a:solidFill>
              </a:rPr>
              <a:t>colder</a:t>
            </a:r>
            <a:r>
              <a:rPr lang="en-GB" sz="3200" dirty="0"/>
              <a:t>. </a:t>
            </a:r>
            <a:r>
              <a:rPr lang="en-GB" sz="3200" dirty="0">
                <a:solidFill>
                  <a:srgbClr val="00B0F0"/>
                </a:solidFill>
              </a:rPr>
              <a:t>Piercing</a:t>
            </a:r>
            <a:r>
              <a:rPr lang="en-GB" sz="3200" dirty="0"/>
              <a:t>, searching, </a:t>
            </a:r>
            <a:r>
              <a:rPr lang="en-GB" sz="3200" dirty="0">
                <a:solidFill>
                  <a:srgbClr val="7030A0"/>
                </a:solidFill>
              </a:rPr>
              <a:t>biting </a:t>
            </a:r>
            <a:r>
              <a:rPr lang="en-GB" sz="3200" dirty="0">
                <a:solidFill>
                  <a:srgbClr val="00B050"/>
                </a:solidFill>
              </a:rPr>
              <a:t>cold</a:t>
            </a:r>
            <a:r>
              <a:rPr lang="en-GB" sz="3200" dirty="0"/>
              <a:t>.’ </a:t>
            </a:r>
          </a:p>
        </p:txBody>
      </p:sp>
      <p:sp>
        <p:nvSpPr>
          <p:cNvPr id="5" name="TextBox 4"/>
          <p:cNvSpPr txBox="1"/>
          <p:nvPr/>
        </p:nvSpPr>
        <p:spPr>
          <a:xfrm>
            <a:off x="177800" y="139700"/>
            <a:ext cx="4102100" cy="646331"/>
          </a:xfrm>
          <a:prstGeom prst="rect">
            <a:avLst/>
          </a:prstGeom>
          <a:noFill/>
        </p:spPr>
        <p:txBody>
          <a:bodyPr wrap="square" rtlCol="0">
            <a:spAutoFit/>
          </a:bodyPr>
          <a:lstStyle/>
          <a:p>
            <a:r>
              <a:rPr lang="en-GB" dirty="0" smtClean="0">
                <a:solidFill>
                  <a:srgbClr val="FF0000"/>
                </a:solidFill>
              </a:rPr>
              <a:t>Pathetic fallacy – the weather reflects Scrooge’s mood and personality.</a:t>
            </a:r>
            <a:endParaRPr lang="en-GB" dirty="0">
              <a:solidFill>
                <a:srgbClr val="FF0000"/>
              </a:solidFill>
            </a:endParaRPr>
          </a:p>
        </p:txBody>
      </p:sp>
      <p:cxnSp>
        <p:nvCxnSpPr>
          <p:cNvPr id="12" name="Straight Arrow Connector 11"/>
          <p:cNvCxnSpPr/>
          <p:nvPr/>
        </p:nvCxnSpPr>
        <p:spPr>
          <a:xfrm flipH="1" flipV="1">
            <a:off x="4584700" y="1386195"/>
            <a:ext cx="1231900" cy="1070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04303" y="3016882"/>
            <a:ext cx="2181997" cy="374175"/>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197669" y="3037338"/>
            <a:ext cx="745516" cy="7074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124875" y="2228523"/>
            <a:ext cx="171806" cy="3632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04086" y="3016882"/>
            <a:ext cx="486033" cy="374175"/>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20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425" y="2456934"/>
            <a:ext cx="9581213" cy="584775"/>
          </a:xfrm>
          <a:prstGeom prst="rect">
            <a:avLst/>
          </a:prstGeom>
        </p:spPr>
        <p:txBody>
          <a:bodyPr wrap="none">
            <a:spAutoFit/>
          </a:bodyPr>
          <a:lstStyle/>
          <a:p>
            <a:r>
              <a:rPr lang="en-GB" sz="3200" dirty="0">
                <a:solidFill>
                  <a:schemeClr val="accent4">
                    <a:lumMod val="75000"/>
                  </a:schemeClr>
                </a:solidFill>
              </a:rPr>
              <a:t>‘Foggier </a:t>
            </a:r>
            <a:r>
              <a:rPr lang="en-GB" sz="3200" dirty="0"/>
              <a:t>yet, and </a:t>
            </a:r>
            <a:r>
              <a:rPr lang="en-GB" sz="3200" dirty="0">
                <a:solidFill>
                  <a:schemeClr val="accent4">
                    <a:lumMod val="75000"/>
                  </a:schemeClr>
                </a:solidFill>
              </a:rPr>
              <a:t>colder</a:t>
            </a:r>
            <a:r>
              <a:rPr lang="en-GB" sz="3200" dirty="0"/>
              <a:t>. </a:t>
            </a:r>
            <a:r>
              <a:rPr lang="en-GB" sz="3200" dirty="0">
                <a:solidFill>
                  <a:srgbClr val="00B0F0"/>
                </a:solidFill>
              </a:rPr>
              <a:t>Piercing</a:t>
            </a:r>
            <a:r>
              <a:rPr lang="en-GB" sz="3200" dirty="0"/>
              <a:t>, searching, </a:t>
            </a:r>
            <a:r>
              <a:rPr lang="en-GB" sz="3200" dirty="0">
                <a:solidFill>
                  <a:srgbClr val="7030A0"/>
                </a:solidFill>
              </a:rPr>
              <a:t>biting </a:t>
            </a:r>
            <a:r>
              <a:rPr lang="en-GB" sz="3200" dirty="0">
                <a:solidFill>
                  <a:srgbClr val="00B050"/>
                </a:solidFill>
              </a:rPr>
              <a:t>cold</a:t>
            </a:r>
            <a:r>
              <a:rPr lang="en-GB" sz="3200" dirty="0"/>
              <a:t>.’ </a:t>
            </a:r>
          </a:p>
        </p:txBody>
      </p:sp>
      <p:sp>
        <p:nvSpPr>
          <p:cNvPr id="5" name="TextBox 4"/>
          <p:cNvSpPr txBox="1"/>
          <p:nvPr/>
        </p:nvSpPr>
        <p:spPr>
          <a:xfrm>
            <a:off x="50800" y="90273"/>
            <a:ext cx="4102100" cy="923330"/>
          </a:xfrm>
          <a:prstGeom prst="rect">
            <a:avLst/>
          </a:prstGeom>
          <a:noFill/>
        </p:spPr>
        <p:txBody>
          <a:bodyPr wrap="square" rtlCol="0">
            <a:spAutoFit/>
          </a:bodyPr>
          <a:lstStyle/>
          <a:p>
            <a:r>
              <a:rPr lang="en-GB" dirty="0" smtClean="0">
                <a:solidFill>
                  <a:srgbClr val="FF0000"/>
                </a:solidFill>
              </a:rPr>
              <a:t>Pathetic fallacy – the weather reflects Scrooge’s mood and personality</a:t>
            </a:r>
            <a:r>
              <a:rPr lang="en-GB" dirty="0" smtClean="0">
                <a:solidFill>
                  <a:srgbClr val="FF0000"/>
                </a:solidFill>
              </a:rPr>
              <a:t>. How will this be used later?</a:t>
            </a:r>
            <a:endParaRPr lang="en-GB" dirty="0">
              <a:solidFill>
                <a:srgbClr val="FF0000"/>
              </a:solidFill>
            </a:endParaRPr>
          </a:p>
        </p:txBody>
      </p:sp>
      <p:sp>
        <p:nvSpPr>
          <p:cNvPr id="6" name="TextBox 5"/>
          <p:cNvSpPr txBox="1"/>
          <p:nvPr/>
        </p:nvSpPr>
        <p:spPr>
          <a:xfrm>
            <a:off x="50800" y="3347063"/>
            <a:ext cx="4978400" cy="1200329"/>
          </a:xfrm>
          <a:prstGeom prst="rect">
            <a:avLst/>
          </a:prstGeom>
          <a:noFill/>
        </p:spPr>
        <p:txBody>
          <a:bodyPr wrap="square" rtlCol="0">
            <a:spAutoFit/>
          </a:bodyPr>
          <a:lstStyle/>
          <a:p>
            <a:r>
              <a:rPr lang="en-GB" dirty="0" smtClean="0">
                <a:solidFill>
                  <a:schemeClr val="accent4">
                    <a:lumMod val="75000"/>
                  </a:schemeClr>
                </a:solidFill>
              </a:rPr>
              <a:t>Scrooge’s harsh and unwelcoming personality. Making himself colder, distancing other people around him. Other people looking for warmth elsewhere. </a:t>
            </a:r>
            <a:endParaRPr lang="en-GB" dirty="0">
              <a:solidFill>
                <a:schemeClr val="accent4">
                  <a:lumMod val="75000"/>
                </a:schemeClr>
              </a:solidFill>
            </a:endParaRPr>
          </a:p>
        </p:txBody>
      </p:sp>
      <p:sp>
        <p:nvSpPr>
          <p:cNvPr id="8" name="TextBox 7"/>
          <p:cNvSpPr txBox="1"/>
          <p:nvPr/>
        </p:nvSpPr>
        <p:spPr>
          <a:xfrm>
            <a:off x="4279900" y="185866"/>
            <a:ext cx="5346700" cy="646331"/>
          </a:xfrm>
          <a:prstGeom prst="rect">
            <a:avLst/>
          </a:prstGeom>
          <a:noFill/>
        </p:spPr>
        <p:txBody>
          <a:bodyPr wrap="square" rtlCol="0">
            <a:spAutoFit/>
          </a:bodyPr>
          <a:lstStyle/>
          <a:p>
            <a:r>
              <a:rPr lang="en-GB" dirty="0" smtClean="0">
                <a:solidFill>
                  <a:srgbClr val="00B0F0"/>
                </a:solidFill>
              </a:rPr>
              <a:t>What does piercing suggest about the weather, and therefore Scrooge?</a:t>
            </a:r>
            <a:endParaRPr lang="en-GB" dirty="0">
              <a:solidFill>
                <a:srgbClr val="00B0F0"/>
              </a:solidFill>
            </a:endParaRPr>
          </a:p>
        </p:txBody>
      </p:sp>
      <p:sp>
        <p:nvSpPr>
          <p:cNvPr id="9" name="TextBox 8"/>
          <p:cNvSpPr txBox="1"/>
          <p:nvPr/>
        </p:nvSpPr>
        <p:spPr>
          <a:xfrm>
            <a:off x="6845300" y="1582192"/>
            <a:ext cx="5346700" cy="646331"/>
          </a:xfrm>
          <a:prstGeom prst="rect">
            <a:avLst/>
          </a:prstGeom>
          <a:noFill/>
        </p:spPr>
        <p:txBody>
          <a:bodyPr wrap="square" rtlCol="0">
            <a:spAutoFit/>
          </a:bodyPr>
          <a:lstStyle/>
          <a:p>
            <a:r>
              <a:rPr lang="en-GB" dirty="0" smtClean="0">
                <a:solidFill>
                  <a:srgbClr val="7030A0"/>
                </a:solidFill>
              </a:rPr>
              <a:t>What </a:t>
            </a:r>
            <a:r>
              <a:rPr lang="en-GB" dirty="0" smtClean="0">
                <a:solidFill>
                  <a:srgbClr val="7030A0"/>
                </a:solidFill>
              </a:rPr>
              <a:t>could </a:t>
            </a:r>
            <a:r>
              <a:rPr lang="en-GB" dirty="0" smtClean="0">
                <a:solidFill>
                  <a:srgbClr val="7030A0"/>
                </a:solidFill>
              </a:rPr>
              <a:t>this</a:t>
            </a:r>
            <a:r>
              <a:rPr lang="en-GB" dirty="0" smtClean="0">
                <a:solidFill>
                  <a:srgbClr val="7030A0"/>
                </a:solidFill>
              </a:rPr>
              <a:t> </a:t>
            </a:r>
            <a:r>
              <a:rPr lang="en-GB" dirty="0" smtClean="0">
                <a:solidFill>
                  <a:srgbClr val="7030A0"/>
                </a:solidFill>
              </a:rPr>
              <a:t>suggest about Scrooge’s personality / behaviour?</a:t>
            </a:r>
            <a:endParaRPr lang="en-GB" dirty="0">
              <a:solidFill>
                <a:srgbClr val="7030A0"/>
              </a:solidFill>
            </a:endParaRPr>
          </a:p>
        </p:txBody>
      </p:sp>
      <p:sp>
        <p:nvSpPr>
          <p:cNvPr id="10" name="TextBox 9"/>
          <p:cNvSpPr txBox="1"/>
          <p:nvPr/>
        </p:nvSpPr>
        <p:spPr>
          <a:xfrm>
            <a:off x="8864600" y="3744776"/>
            <a:ext cx="3327400" cy="1200329"/>
          </a:xfrm>
          <a:prstGeom prst="rect">
            <a:avLst/>
          </a:prstGeom>
          <a:noFill/>
        </p:spPr>
        <p:txBody>
          <a:bodyPr wrap="square" rtlCol="0">
            <a:spAutoFit/>
          </a:bodyPr>
          <a:lstStyle/>
          <a:p>
            <a:r>
              <a:rPr lang="en-GB" dirty="0" smtClean="0">
                <a:solidFill>
                  <a:srgbClr val="00B050"/>
                </a:solidFill>
              </a:rPr>
              <a:t>What </a:t>
            </a:r>
            <a:r>
              <a:rPr lang="en-GB" dirty="0" smtClean="0">
                <a:solidFill>
                  <a:srgbClr val="00B050"/>
                </a:solidFill>
              </a:rPr>
              <a:t>could it suggest about Scrooge’s personality / behaviour? Can you link it to an earlier quote?</a:t>
            </a:r>
            <a:endParaRPr lang="en-GB" dirty="0">
              <a:solidFill>
                <a:srgbClr val="00B050"/>
              </a:solidFill>
            </a:endParaRPr>
          </a:p>
        </p:txBody>
      </p:sp>
      <p:cxnSp>
        <p:nvCxnSpPr>
          <p:cNvPr id="12" name="Straight Arrow Connector 11"/>
          <p:cNvCxnSpPr/>
          <p:nvPr/>
        </p:nvCxnSpPr>
        <p:spPr>
          <a:xfrm flipH="1" flipV="1">
            <a:off x="4584700" y="1386195"/>
            <a:ext cx="1231900" cy="1070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794000" y="3016882"/>
            <a:ext cx="1892300" cy="330181"/>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197669" y="3037338"/>
            <a:ext cx="745516" cy="7074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124875" y="2228523"/>
            <a:ext cx="171806" cy="3632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26508" y="3037338"/>
            <a:ext cx="378941" cy="309725"/>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64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873</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Quotation PowerPoints</vt:lpstr>
      <vt:lpstr>Ebenezer Scrooge Learn these quotations by memory</vt:lpstr>
      <vt:lpstr>Ebenezer Scrooge (Please differentiate as appropriate.)</vt:lpstr>
      <vt:lpstr>Ebenezer Scrooge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Quotation PowerPoints</dc:title>
  <dc:creator>BainesT</dc:creator>
  <cp:lastModifiedBy>RegisS</cp:lastModifiedBy>
  <cp:revision>15</cp:revision>
  <dcterms:created xsi:type="dcterms:W3CDTF">2019-01-28T17:01:21Z</dcterms:created>
  <dcterms:modified xsi:type="dcterms:W3CDTF">2019-02-11T16:16:32Z</dcterms:modified>
</cp:coreProperties>
</file>