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308" r:id="rId6"/>
    <p:sldId id="309" r:id="rId7"/>
  </p:sldIdLst>
  <p:sldSz cx="9144000" cy="5715000" type="screen16x1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00"/>
    <a:srgbClr val="94C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1014" y="12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87E50-0BE9-4C16-B384-33450C1DCAA0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3ACB3-725B-4DC6-86A9-E302ED782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EDBE0-D908-486C-9EC6-ED3FFCC7C346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49AF9-96B6-41CD-8A37-3ED67C271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79AA3-F522-4D8A-9861-5FF63161B131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41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9AF9-96B6-41CD-8A37-3ED67C2717B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511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9AF9-96B6-41CD-8A37-3ED67C2717B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1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EB10-B412-4C21-84FB-1C4A51F66085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5DE9-9865-416E-ACD3-5E41A186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11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EB10-B412-4C21-84FB-1C4A51F66085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5DE9-9865-416E-ACD3-5E41A186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92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EB10-B412-4C21-84FB-1C4A51F66085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5DE9-9865-416E-ACD3-5E41A186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89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EB10-B412-4C21-84FB-1C4A51F66085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5DE9-9865-416E-ACD3-5E41A186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0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EB10-B412-4C21-84FB-1C4A51F66085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5DE9-9865-416E-ACD3-5E41A186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4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EB10-B412-4C21-84FB-1C4A51F66085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5DE9-9865-416E-ACD3-5E41A186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5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EB10-B412-4C21-84FB-1C4A51F66085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5DE9-9865-416E-ACD3-5E41A186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22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EB10-B412-4C21-84FB-1C4A51F66085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5DE9-9865-416E-ACD3-5E41A186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08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EB10-B412-4C21-84FB-1C4A51F66085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5DE9-9865-416E-ACD3-5E41A186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4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EB10-B412-4C21-84FB-1C4A51F66085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5DE9-9865-416E-ACD3-5E41A186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52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EB10-B412-4C21-84FB-1C4A51F66085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5DE9-9865-416E-ACD3-5E41A186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3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1EB10-B412-4C21-84FB-1C4A51F66085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5DE9-9865-416E-ACD3-5E41A186B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68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18604"/>
            <a:ext cx="9172746" cy="7963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7200">
                <a:solidFill>
                  <a:schemeClr val="bg1"/>
                </a:solidFill>
              </a:rPr>
              <a:t>Lesson 1</a:t>
            </a:r>
            <a:br>
              <a:rPr lang="en-GB" sz="7200">
                <a:solidFill>
                  <a:schemeClr val="bg1"/>
                </a:solidFill>
              </a:rPr>
            </a:br>
            <a:endParaRPr lang="en-GB" sz="720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26934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Personal Learning Checklist and descriptive </a:t>
            </a:r>
          </a:p>
        </p:txBody>
      </p:sp>
      <p:sp>
        <p:nvSpPr>
          <p:cNvPr id="2" name="Rectangle 1"/>
          <p:cNvSpPr/>
          <p:nvPr/>
        </p:nvSpPr>
        <p:spPr>
          <a:xfrm>
            <a:off x="4645" y="928840"/>
            <a:ext cx="6264696" cy="3584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Lesson </a:t>
            </a:r>
            <a:r>
              <a:rPr lang="en-GB" sz="3600" dirty="0" smtClean="0"/>
              <a:t>11</a:t>
            </a:r>
            <a:endParaRPr lang="en-GB" sz="3600" dirty="0"/>
          </a:p>
          <a:p>
            <a:pPr algn="ctr"/>
            <a:r>
              <a:rPr lang="en-GB" sz="3600" dirty="0"/>
              <a:t>Paper 1</a:t>
            </a:r>
          </a:p>
          <a:p>
            <a:pPr algn="ctr"/>
            <a:r>
              <a:rPr lang="en-GB" sz="3600" dirty="0"/>
              <a:t>Language Section B</a:t>
            </a:r>
          </a:p>
          <a:p>
            <a:pPr algn="ctr"/>
            <a:r>
              <a:rPr lang="en-GB" sz="6600" dirty="0"/>
              <a:t>Creative Writing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6386684" y="1489348"/>
            <a:ext cx="2757316" cy="32783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</a:rPr>
              <a:t>How many different areas of writing have we covered?</a:t>
            </a:r>
            <a:endParaRPr lang="en-GB" sz="2000" b="1" dirty="0">
              <a:solidFill>
                <a:srgbClr val="A34B7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684" y="0"/>
            <a:ext cx="2790825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17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Image result for painting a picture with word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409245" y="2404533"/>
            <a:ext cx="1964266" cy="16594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Descriptive/narrative writing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19810598">
            <a:off x="5188239" y="2390072"/>
            <a:ext cx="879576" cy="519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AO5a</a:t>
            </a:r>
            <a:endParaRPr lang="en-GB" dirty="0"/>
          </a:p>
        </p:txBody>
      </p:sp>
      <p:sp>
        <p:nvSpPr>
          <p:cNvPr id="6" name="Right Arrow 5"/>
          <p:cNvSpPr/>
          <p:nvPr/>
        </p:nvSpPr>
        <p:spPr>
          <a:xfrm rot="1981436">
            <a:off x="5058170" y="3711200"/>
            <a:ext cx="876238" cy="519289"/>
          </a:xfrm>
          <a:prstGeom prst="rightArrow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AO5b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 rot="12882111">
            <a:off x="2713944" y="2390072"/>
            <a:ext cx="876238" cy="519289"/>
          </a:xfrm>
          <a:prstGeom prst="rightArrow">
            <a:avLst>
              <a:gd name="adj1" fmla="val 47630"/>
              <a:gd name="adj2" fmla="val 51823"/>
            </a:avLst>
          </a:prstGeom>
          <a:solidFill>
            <a:srgbClr val="00B05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dirty="0" smtClean="0"/>
              <a:t>AO6a</a:t>
            </a:r>
            <a:endParaRPr lang="en-GB" dirty="0"/>
          </a:p>
        </p:txBody>
      </p:sp>
      <p:sp>
        <p:nvSpPr>
          <p:cNvPr id="8" name="Right Arrow 7"/>
          <p:cNvSpPr/>
          <p:nvPr/>
        </p:nvSpPr>
        <p:spPr>
          <a:xfrm rot="9596775">
            <a:off x="2711409" y="3590118"/>
            <a:ext cx="886501" cy="519289"/>
          </a:xfrm>
          <a:prstGeom prst="rightArrow">
            <a:avLst>
              <a:gd name="adj1" fmla="val 47630"/>
              <a:gd name="adj2" fmla="val 51823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dirty="0" smtClean="0"/>
              <a:t>AO6b</a:t>
            </a:r>
            <a:endParaRPr lang="en-GB" dirty="0"/>
          </a:p>
        </p:txBody>
      </p:sp>
      <p:cxnSp>
        <p:nvCxnSpPr>
          <p:cNvPr id="10" name="Straight Arrow Connector 9"/>
          <p:cNvCxnSpPr>
            <a:stCxn id="3" idx="3"/>
          </p:cNvCxnSpPr>
          <p:nvPr/>
        </p:nvCxnSpPr>
        <p:spPr>
          <a:xfrm flipV="1">
            <a:off x="6009571" y="1919111"/>
            <a:ext cx="323496" cy="511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005131" y="2157987"/>
            <a:ext cx="1671313" cy="273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171319" y="1427911"/>
            <a:ext cx="1053965" cy="730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Adapt to purpose</a:t>
            </a:r>
            <a:endParaRPr lang="en-GB" sz="1200" dirty="0"/>
          </a:p>
        </p:txBody>
      </p:sp>
      <p:sp>
        <p:nvSpPr>
          <p:cNvPr id="16" name="Oval 15"/>
          <p:cNvSpPr/>
          <p:nvPr/>
        </p:nvSpPr>
        <p:spPr>
          <a:xfrm>
            <a:off x="7227254" y="1757758"/>
            <a:ext cx="1476120" cy="730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Interesting and more complex vocabulary</a:t>
            </a:r>
            <a:endParaRPr lang="en-GB" sz="1200" dirty="0"/>
          </a:p>
        </p:txBody>
      </p:sp>
      <p:cxnSp>
        <p:nvCxnSpPr>
          <p:cNvPr id="17" name="Straight Arrow Connector 16"/>
          <p:cNvCxnSpPr>
            <a:stCxn id="3" idx="3"/>
          </p:cNvCxnSpPr>
          <p:nvPr/>
        </p:nvCxnSpPr>
        <p:spPr>
          <a:xfrm>
            <a:off x="6009571" y="2430998"/>
            <a:ext cx="1586413" cy="457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808612" y="2476807"/>
            <a:ext cx="1181739" cy="730076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Language devices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843383" y="3970844"/>
            <a:ext cx="854918" cy="232695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542019" y="3453868"/>
            <a:ext cx="1053965" cy="730076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Start with a hook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6" idx="3"/>
          </p:cNvCxnSpPr>
          <p:nvPr/>
        </p:nvCxnSpPr>
        <p:spPr>
          <a:xfrm>
            <a:off x="5863627" y="4209615"/>
            <a:ext cx="1876703" cy="19263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562545" y="4037208"/>
            <a:ext cx="1053965" cy="730076"/>
          </a:xfrm>
          <a:prstGeom prst="ellips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Have a clear ending</a:t>
            </a:r>
            <a:endParaRPr lang="en-GB" sz="1200" dirty="0"/>
          </a:p>
        </p:txBody>
      </p:sp>
      <p:cxnSp>
        <p:nvCxnSpPr>
          <p:cNvPr id="29" name="Straight Arrow Connector 28"/>
          <p:cNvCxnSpPr>
            <a:stCxn id="6" idx="3"/>
          </p:cNvCxnSpPr>
          <p:nvPr/>
        </p:nvCxnSpPr>
        <p:spPr>
          <a:xfrm>
            <a:off x="5863627" y="4209615"/>
            <a:ext cx="1690610" cy="92635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286687" y="4934969"/>
            <a:ext cx="1547039" cy="730076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Link paragraphs with discourse markers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6" idx="3"/>
          </p:cNvCxnSpPr>
          <p:nvPr/>
        </p:nvCxnSpPr>
        <p:spPr>
          <a:xfrm>
            <a:off x="5863627" y="4209615"/>
            <a:ext cx="469440" cy="85147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656379" y="4556244"/>
            <a:ext cx="1053965" cy="730076"/>
          </a:xfrm>
          <a:prstGeom prst="ellips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Include range of relevant ideas</a:t>
            </a:r>
            <a:endParaRPr lang="en-GB" sz="12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795711" y="1687983"/>
            <a:ext cx="164608" cy="692562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430856" y="1111103"/>
            <a:ext cx="1053965" cy="730076"/>
          </a:xfrm>
          <a:prstGeom prst="ellipse">
            <a:avLst/>
          </a:prstGeom>
          <a:solidFill>
            <a:srgbClr val="00B05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Different sentence lengths.</a:t>
            </a:r>
            <a:endParaRPr lang="en-GB" sz="1200" dirty="0"/>
          </a:p>
        </p:txBody>
      </p:sp>
      <p:cxnSp>
        <p:nvCxnSpPr>
          <p:cNvPr id="27" name="Straight Arrow Connector 26"/>
          <p:cNvCxnSpPr>
            <a:stCxn id="7" idx="3"/>
          </p:cNvCxnSpPr>
          <p:nvPr/>
        </p:nvCxnSpPr>
        <p:spPr>
          <a:xfrm flipH="1" flipV="1">
            <a:off x="1933162" y="1839453"/>
            <a:ext cx="858712" cy="560839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130698" y="1299643"/>
            <a:ext cx="1053965" cy="730076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Different sentence types.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7" idx="3"/>
          </p:cNvCxnSpPr>
          <p:nvPr/>
        </p:nvCxnSpPr>
        <p:spPr>
          <a:xfrm flipH="1">
            <a:off x="1588587" y="2400292"/>
            <a:ext cx="1203287" cy="142638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59789" y="2215387"/>
            <a:ext cx="1053965" cy="730076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Different sentence starts.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1793314" y="3735644"/>
            <a:ext cx="1036775" cy="288712"/>
          </a:xfrm>
          <a:prstGeom prst="straightConnector1">
            <a:avLst/>
          </a:prstGeom>
          <a:ln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38292" y="3188461"/>
            <a:ext cx="1460034" cy="7300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Accurate punctuation.</a:t>
            </a:r>
            <a:endParaRPr lang="en-GB" sz="1200" dirty="0"/>
          </a:p>
        </p:txBody>
      </p:sp>
      <p:cxnSp>
        <p:nvCxnSpPr>
          <p:cNvPr id="37" name="Straight Arrow Connector 36"/>
          <p:cNvCxnSpPr>
            <a:stCxn id="7" idx="3"/>
          </p:cNvCxnSpPr>
          <p:nvPr/>
        </p:nvCxnSpPr>
        <p:spPr>
          <a:xfrm flipV="1">
            <a:off x="2791874" y="1989838"/>
            <a:ext cx="892124" cy="410454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511853" y="1427911"/>
            <a:ext cx="1093292" cy="802582"/>
          </a:xfrm>
          <a:prstGeom prst="ellipse">
            <a:avLst/>
          </a:prstGeom>
          <a:solidFill>
            <a:srgbClr val="00B05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Accurate use of full stops!</a:t>
            </a:r>
            <a:endParaRPr lang="en-GB" sz="1200" dirty="0"/>
          </a:p>
        </p:txBody>
      </p:sp>
      <p:cxnSp>
        <p:nvCxnSpPr>
          <p:cNvPr id="40" name="Straight Arrow Connector 39"/>
          <p:cNvCxnSpPr>
            <a:stCxn id="8" idx="3"/>
          </p:cNvCxnSpPr>
          <p:nvPr/>
        </p:nvCxnSpPr>
        <p:spPr>
          <a:xfrm flipH="1">
            <a:off x="1490056" y="4001753"/>
            <a:ext cx="1248227" cy="425559"/>
          </a:xfrm>
          <a:prstGeom prst="straightConnector1">
            <a:avLst/>
          </a:prstGeom>
          <a:ln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197646" y="4037208"/>
            <a:ext cx="1460034" cy="730076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Range of punctuation.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8" idx="3"/>
          </p:cNvCxnSpPr>
          <p:nvPr/>
        </p:nvCxnSpPr>
        <p:spPr>
          <a:xfrm flipH="1">
            <a:off x="2179767" y="4001753"/>
            <a:ext cx="558516" cy="866947"/>
          </a:xfrm>
          <a:prstGeom prst="straightConnector1">
            <a:avLst/>
          </a:prstGeom>
          <a:ln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1571948" y="4769771"/>
            <a:ext cx="1460034" cy="7300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Use Standard English.</a:t>
            </a:r>
            <a:endParaRPr lang="en-GB" sz="1200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8003393" y="2841845"/>
            <a:ext cx="262503" cy="23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85977" y="2659530"/>
            <a:ext cx="87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Similes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7934577" y="3449574"/>
            <a:ext cx="1129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Dialogue</a:t>
            </a:r>
            <a:endParaRPr lang="en-GB" dirty="0"/>
          </a:p>
        </p:txBody>
      </p:sp>
      <p:cxnSp>
        <p:nvCxnSpPr>
          <p:cNvPr id="45" name="Straight Arrow Connector 44"/>
          <p:cNvCxnSpPr>
            <a:endCxn id="44" idx="1"/>
          </p:cNvCxnSpPr>
          <p:nvPr/>
        </p:nvCxnSpPr>
        <p:spPr>
          <a:xfrm flipV="1">
            <a:off x="7575934" y="3634240"/>
            <a:ext cx="358643" cy="10355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7248322" y="5286320"/>
            <a:ext cx="347662" cy="6241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728055" y="4767284"/>
            <a:ext cx="139514" cy="290951"/>
          </a:xfrm>
          <a:prstGeom prst="straightConnector1">
            <a:avLst/>
          </a:prstGeom>
          <a:ln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3537" y="5026126"/>
            <a:ext cx="32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!</a:t>
            </a:r>
            <a:endParaRPr lang="en-GB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797812" y="1424363"/>
            <a:ext cx="388959" cy="88167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559" y="1171987"/>
            <a:ext cx="87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Simple</a:t>
            </a:r>
            <a:endParaRPr lang="en-GB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465422" y="2294492"/>
            <a:ext cx="271449" cy="130137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-39962" y="1995423"/>
            <a:ext cx="87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Verb</a:t>
            </a:r>
            <a:endParaRPr lang="en-GB" dirty="0"/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8872890" y="1664681"/>
            <a:ext cx="158195" cy="1059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575934" y="1312488"/>
            <a:ext cx="177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 red as a ruby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78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Paper One, you need to write a descriptive/narrative piece of writing.</a:t>
            </a:r>
          </a:p>
          <a:p>
            <a:endParaRPr lang="en-GB" dirty="0"/>
          </a:p>
          <a:p>
            <a:r>
              <a:rPr lang="en-GB" dirty="0" smtClean="0"/>
              <a:t>In Paper Two, you need to write a transactional piece of writing.</a:t>
            </a:r>
          </a:p>
          <a:p>
            <a:endParaRPr lang="en-GB" dirty="0"/>
          </a:p>
          <a:p>
            <a:r>
              <a:rPr lang="en-GB" dirty="0" smtClean="0"/>
              <a:t>Consider which skills on the </a:t>
            </a:r>
            <a:r>
              <a:rPr lang="en-GB" smtClean="0"/>
              <a:t>map could be used for both papers.</a:t>
            </a:r>
            <a:endParaRPr lang="en-GB" dirty="0"/>
          </a:p>
        </p:txBody>
      </p:sp>
      <p:sp>
        <p:nvSpPr>
          <p:cNvPr id="4" name="AutoShape 4" descr="Image result for painting a picture with word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374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347E5750F9F741BFE2CC6FEF88A6E5" ma:contentTypeVersion="2" ma:contentTypeDescription="Create a new document." ma:contentTypeScope="" ma:versionID="3655153aae762641c7758ab0943e1664">
  <xsd:schema xmlns:xsd="http://www.w3.org/2001/XMLSchema" xmlns:xs="http://www.w3.org/2001/XMLSchema" xmlns:p="http://schemas.microsoft.com/office/2006/metadata/properties" xmlns:ns2="de2af4c6-b075-465a-b83f-6c83841787fc" targetNamespace="http://schemas.microsoft.com/office/2006/metadata/properties" ma:root="true" ma:fieldsID="7b7bcf91bbfbf71189bbaa08146e15ed" ns2:_="">
    <xsd:import namespace="de2af4c6-b075-465a-b83f-6c83841787f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2af4c6-b075-465a-b83f-6c83841787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1DFE21-DCB3-45E6-8900-22736808D107}">
  <ds:schemaRefs>
    <ds:schemaRef ds:uri="de2af4c6-b075-465a-b83f-6c83841787fc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4F3E15D-2BC5-4117-987F-E91F8BB2F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2af4c6-b075-465a-b83f-6c83841787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5001C8-7E3F-42DD-AB8A-CF7D4A7894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135</Words>
  <Application>Microsoft Office PowerPoint</Application>
  <PresentationFormat>On-screen Show (16:10)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Lesson 1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</dc:title>
  <dc:creator>AldersonE</dc:creator>
  <cp:lastModifiedBy>MartinC</cp:lastModifiedBy>
  <cp:revision>9</cp:revision>
  <dcterms:modified xsi:type="dcterms:W3CDTF">2017-01-12T09:05:44Z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0x01010060347E5750F9F741BFE2CC6FEF88A6E5</vt:lpwstr>
  </property>
</Properties>
</file>