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7" r:id="rId7"/>
    <p:sldId id="264" r:id="rId8"/>
    <p:sldId id="265" r:id="rId9"/>
    <p:sldId id="26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309" autoAdjust="0"/>
    <p:restoredTop sz="94660"/>
  </p:normalViewPr>
  <p:slideViewPr>
    <p:cSldViewPr snapToGrid="0">
      <p:cViewPr varScale="1">
        <p:scale>
          <a:sx n="72" d="100"/>
          <a:sy n="72" d="100"/>
        </p:scale>
        <p:origin x="11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C666D21-AF96-4F80-8321-1440BC5D2AAA}" type="datetimeFigureOut">
              <a:rPr lang="en-GB" smtClean="0"/>
              <a:t>20/11/2016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CC904C-1A16-4704-818C-CCC98E8CA413}" type="slidenum">
              <a:rPr lang="en-GB" smtClean="0"/>
              <a:t>‹#›</a:t>
            </a:fld>
            <a:endParaRPr lang="en-GB"/>
          </a:p>
        </p:txBody>
      </p:sp>
    </p:spTree>
    <p:extLst>
      <p:ext uri="{BB962C8B-B14F-4D97-AF65-F5344CB8AC3E}">
        <p14:creationId xmlns:p14="http://schemas.microsoft.com/office/powerpoint/2010/main" val="333152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C666D21-AF96-4F80-8321-1440BC5D2AAA}" type="datetimeFigureOut">
              <a:rPr lang="en-GB" smtClean="0"/>
              <a:t>20/11/2016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CC904C-1A16-4704-818C-CCC98E8CA413}" type="slidenum">
              <a:rPr lang="en-GB" smtClean="0"/>
              <a:t>‹#›</a:t>
            </a:fld>
            <a:endParaRPr lang="en-GB"/>
          </a:p>
        </p:txBody>
      </p:sp>
    </p:spTree>
    <p:extLst>
      <p:ext uri="{BB962C8B-B14F-4D97-AF65-F5344CB8AC3E}">
        <p14:creationId xmlns:p14="http://schemas.microsoft.com/office/powerpoint/2010/main" val="39808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C666D21-AF96-4F80-8321-1440BC5D2AAA}" type="datetimeFigureOut">
              <a:rPr lang="en-GB" smtClean="0"/>
              <a:t>20/11/2016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CC904C-1A16-4704-818C-CCC98E8CA413}" type="slidenum">
              <a:rPr lang="en-GB" smtClean="0"/>
              <a:t>‹#›</a:t>
            </a:fld>
            <a:endParaRPr lang="en-GB"/>
          </a:p>
        </p:txBody>
      </p:sp>
    </p:spTree>
    <p:extLst>
      <p:ext uri="{BB962C8B-B14F-4D97-AF65-F5344CB8AC3E}">
        <p14:creationId xmlns:p14="http://schemas.microsoft.com/office/powerpoint/2010/main" val="1838724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C666D21-AF96-4F80-8321-1440BC5D2AAA}" type="datetimeFigureOut">
              <a:rPr lang="en-GB" smtClean="0"/>
              <a:t>20/11/2016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CC904C-1A16-4704-818C-CCC98E8CA413}" type="slidenum">
              <a:rPr lang="en-GB" smtClean="0"/>
              <a:t>‹#›</a:t>
            </a:fld>
            <a:endParaRPr lang="en-GB"/>
          </a:p>
        </p:txBody>
      </p:sp>
    </p:spTree>
    <p:extLst>
      <p:ext uri="{BB962C8B-B14F-4D97-AF65-F5344CB8AC3E}">
        <p14:creationId xmlns:p14="http://schemas.microsoft.com/office/powerpoint/2010/main" val="1449248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C666D21-AF96-4F80-8321-1440BC5D2AAA}" type="datetimeFigureOut">
              <a:rPr lang="en-GB" smtClean="0"/>
              <a:t>20/11/2016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CC904C-1A16-4704-818C-CCC98E8CA413}" type="slidenum">
              <a:rPr lang="en-GB" smtClean="0"/>
              <a:t>‹#›</a:t>
            </a:fld>
            <a:endParaRPr lang="en-GB"/>
          </a:p>
        </p:txBody>
      </p:sp>
    </p:spTree>
    <p:extLst>
      <p:ext uri="{BB962C8B-B14F-4D97-AF65-F5344CB8AC3E}">
        <p14:creationId xmlns:p14="http://schemas.microsoft.com/office/powerpoint/2010/main" val="3877292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C666D21-AF96-4F80-8321-1440BC5D2AAA}" type="datetimeFigureOut">
              <a:rPr lang="en-GB" smtClean="0"/>
              <a:t>20/11/2016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CC904C-1A16-4704-818C-CCC98E8CA413}" type="slidenum">
              <a:rPr lang="en-GB" smtClean="0"/>
              <a:t>‹#›</a:t>
            </a:fld>
            <a:endParaRPr lang="en-GB"/>
          </a:p>
        </p:txBody>
      </p:sp>
    </p:spTree>
    <p:extLst>
      <p:ext uri="{BB962C8B-B14F-4D97-AF65-F5344CB8AC3E}">
        <p14:creationId xmlns:p14="http://schemas.microsoft.com/office/powerpoint/2010/main" val="1047074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C666D21-AF96-4F80-8321-1440BC5D2AAA}" type="datetimeFigureOut">
              <a:rPr lang="en-GB" smtClean="0"/>
              <a:t>20/11/2016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BCC904C-1A16-4704-818C-CCC98E8CA413}" type="slidenum">
              <a:rPr lang="en-GB" smtClean="0"/>
              <a:t>‹#›</a:t>
            </a:fld>
            <a:endParaRPr lang="en-GB"/>
          </a:p>
        </p:txBody>
      </p:sp>
    </p:spTree>
    <p:extLst>
      <p:ext uri="{BB962C8B-B14F-4D97-AF65-F5344CB8AC3E}">
        <p14:creationId xmlns:p14="http://schemas.microsoft.com/office/powerpoint/2010/main" val="3295930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C666D21-AF96-4F80-8321-1440BC5D2AAA}" type="datetimeFigureOut">
              <a:rPr lang="en-GB" smtClean="0"/>
              <a:t>20/11/2016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BCC904C-1A16-4704-818C-CCC98E8CA413}" type="slidenum">
              <a:rPr lang="en-GB" smtClean="0"/>
              <a:t>‹#›</a:t>
            </a:fld>
            <a:endParaRPr lang="en-GB"/>
          </a:p>
        </p:txBody>
      </p:sp>
    </p:spTree>
    <p:extLst>
      <p:ext uri="{BB962C8B-B14F-4D97-AF65-F5344CB8AC3E}">
        <p14:creationId xmlns:p14="http://schemas.microsoft.com/office/powerpoint/2010/main" val="3380247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666D21-AF96-4F80-8321-1440BC5D2AAA}" type="datetimeFigureOut">
              <a:rPr lang="en-GB" smtClean="0"/>
              <a:t>20/11/2016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BCC904C-1A16-4704-818C-CCC98E8CA413}" type="slidenum">
              <a:rPr lang="en-GB" smtClean="0"/>
              <a:t>‹#›</a:t>
            </a:fld>
            <a:endParaRPr lang="en-GB"/>
          </a:p>
        </p:txBody>
      </p:sp>
    </p:spTree>
    <p:extLst>
      <p:ext uri="{BB962C8B-B14F-4D97-AF65-F5344CB8AC3E}">
        <p14:creationId xmlns:p14="http://schemas.microsoft.com/office/powerpoint/2010/main" val="1271221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C666D21-AF96-4F80-8321-1440BC5D2AAA}" type="datetimeFigureOut">
              <a:rPr lang="en-GB" smtClean="0"/>
              <a:t>20/11/2016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CC904C-1A16-4704-818C-CCC98E8CA413}" type="slidenum">
              <a:rPr lang="en-GB" smtClean="0"/>
              <a:t>‹#›</a:t>
            </a:fld>
            <a:endParaRPr lang="en-GB"/>
          </a:p>
        </p:txBody>
      </p:sp>
    </p:spTree>
    <p:extLst>
      <p:ext uri="{BB962C8B-B14F-4D97-AF65-F5344CB8AC3E}">
        <p14:creationId xmlns:p14="http://schemas.microsoft.com/office/powerpoint/2010/main" val="4222807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C666D21-AF96-4F80-8321-1440BC5D2AAA}" type="datetimeFigureOut">
              <a:rPr lang="en-GB" smtClean="0"/>
              <a:t>20/11/2016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CC904C-1A16-4704-818C-CCC98E8CA413}" type="slidenum">
              <a:rPr lang="en-GB" smtClean="0"/>
              <a:t>‹#›</a:t>
            </a:fld>
            <a:endParaRPr lang="en-GB"/>
          </a:p>
        </p:txBody>
      </p:sp>
    </p:spTree>
    <p:extLst>
      <p:ext uri="{BB962C8B-B14F-4D97-AF65-F5344CB8AC3E}">
        <p14:creationId xmlns:p14="http://schemas.microsoft.com/office/powerpoint/2010/main" val="3481081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666D21-AF96-4F80-8321-1440BC5D2AAA}" type="datetimeFigureOut">
              <a:rPr lang="en-GB" smtClean="0"/>
              <a:t>20/11/2016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CC904C-1A16-4704-818C-CCC98E8CA413}" type="slidenum">
              <a:rPr lang="en-GB" smtClean="0"/>
              <a:t>‹#›</a:t>
            </a:fld>
            <a:endParaRPr lang="en-GB"/>
          </a:p>
        </p:txBody>
      </p:sp>
    </p:spTree>
    <p:extLst>
      <p:ext uri="{BB962C8B-B14F-4D97-AF65-F5344CB8AC3E}">
        <p14:creationId xmlns:p14="http://schemas.microsoft.com/office/powerpoint/2010/main" val="3843563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prstGeom prst="roundRect">
            <a:avLst/>
          </a:prstGeom>
        </p:spPr>
        <p:style>
          <a:lnRef idx="1">
            <a:schemeClr val="accent3"/>
          </a:lnRef>
          <a:fillRef idx="2">
            <a:schemeClr val="accent3"/>
          </a:fillRef>
          <a:effectRef idx="1">
            <a:schemeClr val="accent3"/>
          </a:effectRef>
          <a:fontRef idx="minor">
            <a:schemeClr val="dk1"/>
          </a:fontRef>
        </p:style>
        <p:txBody>
          <a:bodyPr rtlCol="0" anchor="ctr">
            <a:normAutofit/>
          </a:bodyPr>
          <a:lstStyle/>
          <a:p>
            <a:r>
              <a:rPr lang="en-GB" sz="3200" b="1" dirty="0"/>
              <a:t>English Language Paper 1 </a:t>
            </a:r>
            <a:br>
              <a:rPr lang="en-GB" sz="3200" b="1" dirty="0"/>
            </a:br>
            <a:r>
              <a:rPr lang="en-GB" sz="3200" b="1" dirty="0"/>
              <a:t>Creative Reading – Q4 (AO4)</a:t>
            </a:r>
            <a:br>
              <a:rPr lang="en-GB" sz="3200" b="1" dirty="0"/>
            </a:br>
            <a:r>
              <a:rPr lang="en-GB" sz="3200" b="1" dirty="0"/>
              <a:t> How to tackle the Q4 Evaluation question</a:t>
            </a:r>
            <a:endParaRPr lang="en-GB" sz="3200" dirty="0"/>
          </a:p>
        </p:txBody>
      </p:sp>
    </p:spTree>
    <p:extLst>
      <p:ext uri="{BB962C8B-B14F-4D97-AF65-F5344CB8AC3E}">
        <p14:creationId xmlns:p14="http://schemas.microsoft.com/office/powerpoint/2010/main" val="1639175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t>
            </a:r>
          </a:p>
        </p:txBody>
      </p:sp>
      <p:graphicFrame>
        <p:nvGraphicFramePr>
          <p:cNvPr id="4" name="Content Placeholder 3"/>
          <p:cNvGraphicFramePr>
            <a:graphicFrameLocks noGrp="1"/>
          </p:cNvGraphicFramePr>
          <p:nvPr>
            <p:ph idx="1"/>
            <p:extLst/>
          </p:nvPr>
        </p:nvGraphicFramePr>
        <p:xfrm>
          <a:off x="3221220" y="1340769"/>
          <a:ext cx="7245029" cy="1554480"/>
        </p:xfrm>
        <a:graphic>
          <a:graphicData uri="http://schemas.openxmlformats.org/drawingml/2006/table">
            <a:tbl>
              <a:tblPr firstRow="1">
                <a:tableStyleId>{35758FB7-9AC5-4552-8A53-C91805E547FA}</a:tableStyleId>
              </a:tblPr>
              <a:tblGrid>
                <a:gridCol w="3592341">
                  <a:extLst>
                    <a:ext uri="{9D8B030D-6E8A-4147-A177-3AD203B41FA5}">
                      <a16:colId xmlns:a16="http://schemas.microsoft.com/office/drawing/2014/main" val="20000"/>
                    </a:ext>
                  </a:extLst>
                </a:gridCol>
                <a:gridCol w="1317154">
                  <a:extLst>
                    <a:ext uri="{9D8B030D-6E8A-4147-A177-3AD203B41FA5}">
                      <a16:colId xmlns:a16="http://schemas.microsoft.com/office/drawing/2014/main" val="20001"/>
                    </a:ext>
                  </a:extLst>
                </a:gridCol>
                <a:gridCol w="2335534">
                  <a:extLst>
                    <a:ext uri="{9D8B030D-6E8A-4147-A177-3AD203B41FA5}">
                      <a16:colId xmlns:a16="http://schemas.microsoft.com/office/drawing/2014/main" val="20002"/>
                    </a:ext>
                  </a:extLst>
                </a:gridCol>
              </a:tblGrid>
              <a:tr h="326153">
                <a:tc>
                  <a:txBody>
                    <a:bodyPr/>
                    <a:lstStyle/>
                    <a:p>
                      <a:r>
                        <a:rPr lang="en-GB" dirty="0"/>
                        <a:t>Question and approach</a:t>
                      </a:r>
                    </a:p>
                  </a:txBody>
                  <a:tcPr/>
                </a:tc>
                <a:tc>
                  <a:txBody>
                    <a:bodyPr/>
                    <a:lstStyle/>
                    <a:p>
                      <a:r>
                        <a:rPr lang="en-GB" dirty="0"/>
                        <a:t>Marks available</a:t>
                      </a:r>
                    </a:p>
                  </a:txBody>
                  <a:tcPr/>
                </a:tc>
                <a:tc>
                  <a:txBody>
                    <a:bodyPr/>
                    <a:lstStyle/>
                    <a:p>
                      <a:r>
                        <a:rPr lang="en-GB" dirty="0"/>
                        <a:t>Suggested timing</a:t>
                      </a:r>
                    </a:p>
                  </a:txBody>
                  <a:tcPr/>
                </a:tc>
                <a:extLst>
                  <a:ext uri="{0D108BD9-81ED-4DB2-BD59-A6C34878D82A}">
                    <a16:rowId xmlns:a16="http://schemas.microsoft.com/office/drawing/2014/main" val="10000"/>
                  </a:ext>
                </a:extLst>
              </a:tr>
              <a:tr h="4659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Question 4:Re-read</a:t>
                      </a:r>
                      <a:r>
                        <a:rPr lang="en-GB" baseline="0" dirty="0"/>
                        <a:t> the part of the text indicated in the question and then answer it</a:t>
                      </a:r>
                      <a:endParaRPr lang="en-GB" dirty="0"/>
                    </a:p>
                  </a:txBody>
                  <a:tcPr/>
                </a:tc>
                <a:tc>
                  <a:txBody>
                    <a:bodyPr/>
                    <a:lstStyle/>
                    <a:p>
                      <a:r>
                        <a:rPr lang="en-GB" dirty="0"/>
                        <a:t>20 marks</a:t>
                      </a:r>
                    </a:p>
                  </a:txBody>
                  <a:tcPr/>
                </a:tc>
                <a:tc>
                  <a:txBody>
                    <a:bodyPr/>
                    <a:lstStyle/>
                    <a:p>
                      <a:r>
                        <a:rPr lang="en-GB" dirty="0"/>
                        <a:t>20-25 minutes</a:t>
                      </a:r>
                    </a:p>
                  </a:txBody>
                  <a:tcPr/>
                </a:tc>
                <a:extLst>
                  <a:ext uri="{0D108BD9-81ED-4DB2-BD59-A6C34878D82A}">
                    <a16:rowId xmlns:a16="http://schemas.microsoft.com/office/drawing/2014/main" val="10005"/>
                  </a:ext>
                </a:extLst>
              </a:tr>
            </a:tbl>
          </a:graphicData>
        </a:graphic>
      </p:graphicFrame>
      <p:sp>
        <p:nvSpPr>
          <p:cNvPr id="5" name="Rounded Rectangle 4"/>
          <p:cNvSpPr/>
          <p:nvPr/>
        </p:nvSpPr>
        <p:spPr>
          <a:xfrm>
            <a:off x="1725753" y="1152128"/>
            <a:ext cx="1433803" cy="5445224"/>
          </a:xfrm>
          <a:prstGeom prst="roundRect">
            <a:avLst/>
          </a:prstGeom>
          <a:solidFill>
            <a:srgbClr val="E6EB2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solidFill>
                  <a:schemeClr val="tx1"/>
                </a:solidFill>
              </a:rPr>
              <a:t>LEARNING OBJECTIVES </a:t>
            </a:r>
          </a:p>
          <a:p>
            <a:endParaRPr lang="en-GB" sz="1600" dirty="0">
              <a:solidFill>
                <a:schemeClr val="tx1"/>
              </a:solidFill>
            </a:endParaRPr>
          </a:p>
          <a:p>
            <a:r>
              <a:rPr lang="en-GB" sz="1600" b="1" dirty="0">
                <a:solidFill>
                  <a:schemeClr val="tx1"/>
                </a:solidFill>
              </a:rPr>
              <a:t>All </a:t>
            </a:r>
            <a:r>
              <a:rPr lang="en-GB" sz="1600" dirty="0">
                <a:solidFill>
                  <a:schemeClr val="tx1"/>
                </a:solidFill>
              </a:rPr>
              <a:t>: will be able to give a simple impression of writer’s methods</a:t>
            </a:r>
          </a:p>
          <a:p>
            <a:r>
              <a:rPr lang="en-GB" sz="1600" b="1" dirty="0">
                <a:solidFill>
                  <a:schemeClr val="tx1"/>
                </a:solidFill>
              </a:rPr>
              <a:t>Most: </a:t>
            </a:r>
            <a:r>
              <a:rPr lang="en-GB" sz="1600" dirty="0">
                <a:solidFill>
                  <a:schemeClr val="tx1"/>
                </a:solidFill>
              </a:rPr>
              <a:t>will be able to understand what the writer clearly makes them think or feel</a:t>
            </a:r>
          </a:p>
          <a:p>
            <a:r>
              <a:rPr lang="en-GB" sz="1600" b="1" dirty="0">
                <a:solidFill>
                  <a:schemeClr val="tx1"/>
                </a:solidFill>
              </a:rPr>
              <a:t>Some: </a:t>
            </a:r>
            <a:r>
              <a:rPr lang="en-GB" sz="1600" dirty="0">
                <a:solidFill>
                  <a:schemeClr val="tx1"/>
                </a:solidFill>
              </a:rPr>
              <a:t>will be able to explore writer’s methods in detail</a:t>
            </a:r>
          </a:p>
        </p:txBody>
      </p:sp>
      <p:sp>
        <p:nvSpPr>
          <p:cNvPr id="6" name="Rounded Rectangle 5"/>
          <p:cNvSpPr/>
          <p:nvPr/>
        </p:nvSpPr>
        <p:spPr>
          <a:xfrm>
            <a:off x="1919536" y="0"/>
            <a:ext cx="8352928" cy="115212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3200" b="1" dirty="0"/>
              <a:t>English Language Paper 1 Creative Reading</a:t>
            </a:r>
          </a:p>
          <a:p>
            <a:pPr algn="ctr"/>
            <a:r>
              <a:rPr lang="en-GB" sz="3200" b="1" dirty="0"/>
              <a:t>Lesson 4: Q4 Evaluation</a:t>
            </a:r>
            <a:endParaRPr lang="en-GB" sz="3200" dirty="0"/>
          </a:p>
        </p:txBody>
      </p:sp>
      <p:graphicFrame>
        <p:nvGraphicFramePr>
          <p:cNvPr id="3" name="Table 2"/>
          <p:cNvGraphicFramePr>
            <a:graphicFrameLocks noGrp="1"/>
          </p:cNvGraphicFramePr>
          <p:nvPr/>
        </p:nvGraphicFramePr>
        <p:xfrm>
          <a:off x="1981200" y="7459269"/>
          <a:ext cx="7245028" cy="6984894"/>
        </p:xfrm>
        <a:graphic>
          <a:graphicData uri="http://schemas.openxmlformats.org/drawingml/2006/table">
            <a:tbl>
              <a:tblPr firstRow="1" bandRow="1">
                <a:tableStyleId>{74C1A8A3-306A-4EB7-A6B1-4F7E0EB9C5D6}</a:tableStyleId>
              </a:tblPr>
              <a:tblGrid>
                <a:gridCol w="3622514">
                  <a:extLst>
                    <a:ext uri="{9D8B030D-6E8A-4147-A177-3AD203B41FA5}">
                      <a16:colId xmlns:a16="http://schemas.microsoft.com/office/drawing/2014/main" val="1572431242"/>
                    </a:ext>
                  </a:extLst>
                </a:gridCol>
                <a:gridCol w="3622514">
                  <a:extLst>
                    <a:ext uri="{9D8B030D-6E8A-4147-A177-3AD203B41FA5}">
                      <a16:colId xmlns:a16="http://schemas.microsoft.com/office/drawing/2014/main" val="3518781528"/>
                    </a:ext>
                  </a:extLst>
                </a:gridCol>
              </a:tblGrid>
              <a:tr h="377562">
                <a:tc>
                  <a:txBody>
                    <a:bodyPr/>
                    <a:lstStyle/>
                    <a:p>
                      <a:r>
                        <a:rPr lang="en-GB" dirty="0"/>
                        <a:t>Level</a:t>
                      </a:r>
                    </a:p>
                  </a:txBody>
                  <a:tcPr/>
                </a:tc>
                <a:tc>
                  <a:txBody>
                    <a:bodyPr/>
                    <a:lstStyle/>
                    <a:p>
                      <a:r>
                        <a:rPr lang="en-GB" dirty="0"/>
                        <a:t>Skill descriptors</a:t>
                      </a:r>
                    </a:p>
                  </a:txBody>
                  <a:tcPr/>
                </a:tc>
                <a:extLst>
                  <a:ext uri="{0D108BD9-81ED-4DB2-BD59-A6C34878D82A}">
                    <a16:rowId xmlns:a16="http://schemas.microsoft.com/office/drawing/2014/main" val="159458539"/>
                  </a:ext>
                </a:extLst>
              </a:tr>
              <a:tr h="1793419">
                <a:tc>
                  <a:txBody>
                    <a:bodyPr/>
                    <a:lstStyle/>
                    <a:p>
                      <a:r>
                        <a:rPr lang="en-GB" dirty="0"/>
                        <a:t>Level 4 – perceptive, detailed</a:t>
                      </a:r>
                    </a:p>
                    <a:p>
                      <a:r>
                        <a:rPr lang="en-GB" dirty="0"/>
                        <a:t>16-20</a:t>
                      </a:r>
                      <a:r>
                        <a:rPr lang="en-GB" baseline="0" dirty="0"/>
                        <a:t> marks</a:t>
                      </a:r>
                      <a:endParaRPr lang="en-GB" dirty="0"/>
                    </a:p>
                  </a:txBody>
                  <a:tcPr>
                    <a:noFill/>
                  </a:tcPr>
                </a:tc>
                <a:tc>
                  <a:txBody>
                    <a:bodyPr/>
                    <a:lstStyle/>
                    <a:p>
                      <a:r>
                        <a:rPr lang="en-GB" dirty="0"/>
                        <a:t>Offers examples</a:t>
                      </a:r>
                      <a:r>
                        <a:rPr lang="en-GB" baseline="0" dirty="0"/>
                        <a:t> from the text to explain views convincingly; analyses effects of a range of writer’s choices; selects a range of relevant quotations to validate (justify) views</a:t>
                      </a:r>
                      <a:endParaRPr lang="en-GB" dirty="0"/>
                    </a:p>
                  </a:txBody>
                  <a:tcPr>
                    <a:noFill/>
                  </a:tcPr>
                </a:tc>
                <a:extLst>
                  <a:ext uri="{0D108BD9-81ED-4DB2-BD59-A6C34878D82A}">
                    <a16:rowId xmlns:a16="http://schemas.microsoft.com/office/drawing/2014/main" val="1763975657"/>
                  </a:ext>
                </a:extLst>
              </a:tr>
              <a:tr h="1793419">
                <a:tc>
                  <a:txBody>
                    <a:bodyPr/>
                    <a:lstStyle/>
                    <a:p>
                      <a:r>
                        <a:rPr lang="en-GB" dirty="0"/>
                        <a:t>Level 3 – clear, relevant 11-15 marks</a:t>
                      </a:r>
                    </a:p>
                  </a:txBody>
                  <a:tcPr/>
                </a:tc>
                <a:tc>
                  <a:txBody>
                    <a:bodyPr/>
                    <a:lstStyle/>
                    <a:p>
                      <a:r>
                        <a:rPr lang="en-GB" dirty="0"/>
                        <a:t>Offers</a:t>
                      </a:r>
                      <a:r>
                        <a:rPr lang="en-GB" baseline="0" dirty="0"/>
                        <a:t> examples from the text to explain views clearly; clearly explains the effect of writer’s methods; selects some quotations, which occasionally support views</a:t>
                      </a:r>
                    </a:p>
                  </a:txBody>
                  <a:tcPr/>
                </a:tc>
                <a:extLst>
                  <a:ext uri="{0D108BD9-81ED-4DB2-BD59-A6C34878D82A}">
                    <a16:rowId xmlns:a16="http://schemas.microsoft.com/office/drawing/2014/main" val="871842875"/>
                  </a:ext>
                </a:extLst>
              </a:tr>
              <a:tr h="1510247">
                <a:tc>
                  <a:txBody>
                    <a:bodyPr/>
                    <a:lstStyle/>
                    <a:p>
                      <a:r>
                        <a:rPr lang="en-GB" dirty="0"/>
                        <a:t>Level 2 – some,</a:t>
                      </a:r>
                      <a:r>
                        <a:rPr lang="en-GB" baseline="0" dirty="0"/>
                        <a:t> attempts 6-10 marks</a:t>
                      </a:r>
                      <a:endParaRPr lang="en-GB" dirty="0"/>
                    </a:p>
                  </a:txBody>
                  <a:tcPr>
                    <a:noFill/>
                  </a:tcPr>
                </a:tc>
                <a:tc>
                  <a:txBody>
                    <a:bodyPr/>
                    <a:lstStyle/>
                    <a:p>
                      <a:r>
                        <a:rPr lang="en-GB" dirty="0"/>
                        <a:t>Offers an example from the text</a:t>
                      </a:r>
                      <a:r>
                        <a:rPr lang="en-GB" baseline="0" dirty="0"/>
                        <a:t> to explain view(s); attempts to comment on writer’s methods; selects some quotations, which occasionally support views</a:t>
                      </a:r>
                      <a:endParaRPr lang="en-GB" dirty="0"/>
                    </a:p>
                  </a:txBody>
                  <a:tcPr>
                    <a:noFill/>
                  </a:tcPr>
                </a:tc>
                <a:extLst>
                  <a:ext uri="{0D108BD9-81ED-4DB2-BD59-A6C34878D82A}">
                    <a16:rowId xmlns:a16="http://schemas.microsoft.com/office/drawing/2014/main" val="4273827640"/>
                  </a:ext>
                </a:extLst>
              </a:tr>
              <a:tr h="1510247">
                <a:tc>
                  <a:txBody>
                    <a:bodyPr/>
                    <a:lstStyle/>
                    <a:p>
                      <a:r>
                        <a:rPr lang="en-GB" dirty="0"/>
                        <a:t>Level 1 – simple, limited 1-5 marks</a:t>
                      </a:r>
                    </a:p>
                  </a:txBody>
                  <a:tcPr/>
                </a:tc>
                <a:tc>
                  <a:txBody>
                    <a:bodyPr/>
                    <a:lstStyle/>
                    <a:p>
                      <a:r>
                        <a:rPr lang="en-GB" dirty="0"/>
                        <a:t>Offers simple example from the text which may</a:t>
                      </a:r>
                      <a:r>
                        <a:rPr lang="en-GB" baseline="0" dirty="0"/>
                        <a:t> explain view</a:t>
                      </a:r>
                    </a:p>
                    <a:p>
                      <a:r>
                        <a:rPr lang="en-GB" baseline="0" dirty="0"/>
                        <a:t>Simple mention of writer’s methods; simple references or textual details</a:t>
                      </a:r>
                    </a:p>
                  </a:txBody>
                  <a:tcPr/>
                </a:tc>
                <a:extLst>
                  <a:ext uri="{0D108BD9-81ED-4DB2-BD59-A6C34878D82A}">
                    <a16:rowId xmlns:a16="http://schemas.microsoft.com/office/drawing/2014/main" val="3819896559"/>
                  </a:ext>
                </a:extLst>
              </a:tr>
            </a:tbl>
          </a:graphicData>
        </a:graphic>
      </p:graphicFrame>
      <p:sp>
        <p:nvSpPr>
          <p:cNvPr id="7" name="Oval 6"/>
          <p:cNvSpPr/>
          <p:nvPr/>
        </p:nvSpPr>
        <p:spPr>
          <a:xfrm>
            <a:off x="3221219" y="3010881"/>
            <a:ext cx="4032448" cy="1899503"/>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8" name="TextBox 7"/>
          <p:cNvSpPr txBox="1"/>
          <p:nvPr/>
        </p:nvSpPr>
        <p:spPr>
          <a:xfrm>
            <a:off x="3767510" y="3321003"/>
            <a:ext cx="3672408" cy="1323439"/>
          </a:xfrm>
          <a:prstGeom prst="rect">
            <a:avLst/>
          </a:prstGeom>
          <a:noFill/>
        </p:spPr>
        <p:txBody>
          <a:bodyPr wrap="square" rtlCol="0">
            <a:spAutoFit/>
          </a:bodyPr>
          <a:lstStyle/>
          <a:p>
            <a:r>
              <a:rPr lang="en-GB" sz="4000" dirty="0"/>
              <a:t>What is ‘critical evaluation’?</a:t>
            </a:r>
          </a:p>
        </p:txBody>
      </p:sp>
      <p:sp>
        <p:nvSpPr>
          <p:cNvPr id="9" name="TextBox 8"/>
          <p:cNvSpPr txBox="1"/>
          <p:nvPr/>
        </p:nvSpPr>
        <p:spPr>
          <a:xfrm>
            <a:off x="3431704" y="5157193"/>
            <a:ext cx="6779096" cy="1015663"/>
          </a:xfrm>
          <a:prstGeom prst="rect">
            <a:avLst/>
          </a:prstGeom>
          <a:solidFill>
            <a:schemeClr val="tx2">
              <a:lumMod val="20000"/>
              <a:lumOff val="80000"/>
            </a:schemeClr>
          </a:solidFill>
        </p:spPr>
        <p:txBody>
          <a:bodyPr wrap="square" rtlCol="0">
            <a:spAutoFit/>
          </a:bodyPr>
          <a:lstStyle/>
          <a:p>
            <a:r>
              <a:rPr lang="en-GB" sz="2000" dirty="0"/>
              <a:t>What do I think or feel about the characters and events?</a:t>
            </a:r>
          </a:p>
          <a:p>
            <a:r>
              <a:rPr lang="en-GB" sz="2000" dirty="0"/>
              <a:t>How does the writer make me think or feel about these?</a:t>
            </a:r>
          </a:p>
          <a:p>
            <a:r>
              <a:rPr lang="en-GB" sz="2000" dirty="0"/>
              <a:t>How well does he or she do it?</a:t>
            </a: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78478" y="3056361"/>
            <a:ext cx="1746888" cy="1588080"/>
          </a:xfrm>
          <a:prstGeom prst="rect">
            <a:avLst/>
          </a:prstGeom>
        </p:spPr>
      </p:pic>
    </p:spTree>
    <p:extLst>
      <p:ext uri="{BB962C8B-B14F-4D97-AF65-F5344CB8AC3E}">
        <p14:creationId xmlns:p14="http://schemas.microsoft.com/office/powerpoint/2010/main" val="1125887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71664" y="297745"/>
          <a:ext cx="7344816" cy="6242993"/>
        </p:xfrm>
        <a:graphic>
          <a:graphicData uri="http://schemas.openxmlformats.org/drawingml/2006/table">
            <a:tbl>
              <a:tblPr firstRow="1" bandRow="1">
                <a:tableStyleId>{74C1A8A3-306A-4EB7-A6B1-4F7E0EB9C5D6}</a:tableStyleId>
              </a:tblPr>
              <a:tblGrid>
                <a:gridCol w="3672408">
                  <a:extLst>
                    <a:ext uri="{9D8B030D-6E8A-4147-A177-3AD203B41FA5}">
                      <a16:colId xmlns:a16="http://schemas.microsoft.com/office/drawing/2014/main" val="1572431242"/>
                    </a:ext>
                  </a:extLst>
                </a:gridCol>
                <a:gridCol w="3672408">
                  <a:extLst>
                    <a:ext uri="{9D8B030D-6E8A-4147-A177-3AD203B41FA5}">
                      <a16:colId xmlns:a16="http://schemas.microsoft.com/office/drawing/2014/main" val="3518781528"/>
                    </a:ext>
                  </a:extLst>
                </a:gridCol>
              </a:tblGrid>
              <a:tr h="361481">
                <a:tc>
                  <a:txBody>
                    <a:bodyPr/>
                    <a:lstStyle/>
                    <a:p>
                      <a:r>
                        <a:rPr lang="en-GB" dirty="0"/>
                        <a:t>Level</a:t>
                      </a:r>
                    </a:p>
                  </a:txBody>
                  <a:tcPr/>
                </a:tc>
                <a:tc>
                  <a:txBody>
                    <a:bodyPr/>
                    <a:lstStyle/>
                    <a:p>
                      <a:r>
                        <a:rPr lang="en-GB" dirty="0"/>
                        <a:t>Skill descriptors</a:t>
                      </a:r>
                    </a:p>
                  </a:txBody>
                  <a:tcPr/>
                </a:tc>
                <a:extLst>
                  <a:ext uri="{0D108BD9-81ED-4DB2-BD59-A6C34878D82A}">
                    <a16:rowId xmlns:a16="http://schemas.microsoft.com/office/drawing/2014/main" val="159458539"/>
                  </a:ext>
                </a:extLst>
              </a:tr>
              <a:tr h="1553142">
                <a:tc>
                  <a:txBody>
                    <a:bodyPr/>
                    <a:lstStyle/>
                    <a:p>
                      <a:r>
                        <a:rPr lang="en-GB" b="1" dirty="0"/>
                        <a:t>Level 4 – perceptive, detailed</a:t>
                      </a:r>
                    </a:p>
                    <a:p>
                      <a:r>
                        <a:rPr lang="en-GB" b="1" dirty="0"/>
                        <a:t>16-20</a:t>
                      </a:r>
                      <a:r>
                        <a:rPr lang="en-GB" b="1" baseline="0" dirty="0"/>
                        <a:t> marks</a:t>
                      </a:r>
                      <a:endParaRPr lang="en-GB" b="1" dirty="0"/>
                    </a:p>
                  </a:txBody>
                  <a:tcPr>
                    <a:noFill/>
                  </a:tcPr>
                </a:tc>
                <a:tc>
                  <a:txBody>
                    <a:bodyPr/>
                    <a:lstStyle/>
                    <a:p>
                      <a:r>
                        <a:rPr lang="en-GB" dirty="0"/>
                        <a:t>Offers examples</a:t>
                      </a:r>
                      <a:r>
                        <a:rPr lang="en-GB" baseline="0" dirty="0"/>
                        <a:t> from the text to explain views </a:t>
                      </a:r>
                      <a:r>
                        <a:rPr lang="en-GB" b="1" baseline="0" dirty="0"/>
                        <a:t>convincingly</a:t>
                      </a:r>
                      <a:r>
                        <a:rPr lang="en-GB" baseline="0" dirty="0"/>
                        <a:t>; analyses effects of a range of writer’s choices; selects a range of relevant quotations to validate (justify) views</a:t>
                      </a:r>
                      <a:endParaRPr lang="en-GB" dirty="0"/>
                    </a:p>
                  </a:txBody>
                  <a:tcPr>
                    <a:noFill/>
                  </a:tcPr>
                </a:tc>
                <a:extLst>
                  <a:ext uri="{0D108BD9-81ED-4DB2-BD59-A6C34878D82A}">
                    <a16:rowId xmlns:a16="http://schemas.microsoft.com/office/drawing/2014/main" val="1763975657"/>
                  </a:ext>
                </a:extLst>
              </a:tr>
              <a:tr h="1553142">
                <a:tc>
                  <a:txBody>
                    <a:bodyPr/>
                    <a:lstStyle/>
                    <a:p>
                      <a:r>
                        <a:rPr lang="en-GB" b="1" dirty="0"/>
                        <a:t>Level 3 – clear, relevant 11-15 marks</a:t>
                      </a:r>
                    </a:p>
                  </a:txBody>
                  <a:tcPr/>
                </a:tc>
                <a:tc>
                  <a:txBody>
                    <a:bodyPr/>
                    <a:lstStyle/>
                    <a:p>
                      <a:r>
                        <a:rPr lang="en-GB" dirty="0"/>
                        <a:t>Offers</a:t>
                      </a:r>
                      <a:r>
                        <a:rPr lang="en-GB" baseline="0" dirty="0"/>
                        <a:t> examples from the text to explain views</a:t>
                      </a:r>
                      <a:r>
                        <a:rPr lang="en-GB" b="1" baseline="0" dirty="0"/>
                        <a:t> clearly</a:t>
                      </a:r>
                      <a:r>
                        <a:rPr lang="en-GB" baseline="0" dirty="0"/>
                        <a:t>; clearly explains the effect of writer’s methods; selects some quotations, which occasionally support views</a:t>
                      </a:r>
                    </a:p>
                  </a:txBody>
                  <a:tcPr/>
                </a:tc>
                <a:extLst>
                  <a:ext uri="{0D108BD9-81ED-4DB2-BD59-A6C34878D82A}">
                    <a16:rowId xmlns:a16="http://schemas.microsoft.com/office/drawing/2014/main" val="871842875"/>
                  </a:ext>
                </a:extLst>
              </a:tr>
              <a:tr h="1307909">
                <a:tc>
                  <a:txBody>
                    <a:bodyPr/>
                    <a:lstStyle/>
                    <a:p>
                      <a:r>
                        <a:rPr lang="en-GB" b="1" dirty="0"/>
                        <a:t>Level 2 – some,</a:t>
                      </a:r>
                      <a:r>
                        <a:rPr lang="en-GB" b="1" baseline="0" dirty="0"/>
                        <a:t> attempts 6-10 marks</a:t>
                      </a:r>
                      <a:endParaRPr lang="en-GB" b="1" dirty="0"/>
                    </a:p>
                  </a:txBody>
                  <a:tcPr>
                    <a:noFill/>
                  </a:tcPr>
                </a:tc>
                <a:tc>
                  <a:txBody>
                    <a:bodyPr/>
                    <a:lstStyle/>
                    <a:p>
                      <a:r>
                        <a:rPr lang="en-GB" dirty="0"/>
                        <a:t>Offers an example from the text</a:t>
                      </a:r>
                      <a:r>
                        <a:rPr lang="en-GB" baseline="0" dirty="0"/>
                        <a:t> to explain view(s); </a:t>
                      </a:r>
                      <a:r>
                        <a:rPr lang="en-GB" b="1" baseline="0" dirty="0"/>
                        <a:t>attempts </a:t>
                      </a:r>
                      <a:r>
                        <a:rPr lang="en-GB" baseline="0" dirty="0"/>
                        <a:t>to comment on writer’s methods; selects some quotations, which occasionally support views</a:t>
                      </a:r>
                      <a:endParaRPr lang="en-GB" dirty="0"/>
                    </a:p>
                  </a:txBody>
                  <a:tcPr>
                    <a:noFill/>
                  </a:tcPr>
                </a:tc>
                <a:extLst>
                  <a:ext uri="{0D108BD9-81ED-4DB2-BD59-A6C34878D82A}">
                    <a16:rowId xmlns:a16="http://schemas.microsoft.com/office/drawing/2014/main" val="4273827640"/>
                  </a:ext>
                </a:extLst>
              </a:tr>
              <a:tr h="1307909">
                <a:tc>
                  <a:txBody>
                    <a:bodyPr/>
                    <a:lstStyle/>
                    <a:p>
                      <a:r>
                        <a:rPr lang="en-GB" b="1" dirty="0"/>
                        <a:t>Level 1 – simple, limited 1-5 marks</a:t>
                      </a:r>
                    </a:p>
                  </a:txBody>
                  <a:tcPr/>
                </a:tc>
                <a:tc>
                  <a:txBody>
                    <a:bodyPr/>
                    <a:lstStyle/>
                    <a:p>
                      <a:r>
                        <a:rPr lang="en-GB" dirty="0"/>
                        <a:t>Offers </a:t>
                      </a:r>
                      <a:r>
                        <a:rPr lang="en-GB" b="1" dirty="0"/>
                        <a:t>simple</a:t>
                      </a:r>
                      <a:r>
                        <a:rPr lang="en-GB" dirty="0"/>
                        <a:t> example from the text which may</a:t>
                      </a:r>
                      <a:r>
                        <a:rPr lang="en-GB" baseline="0" dirty="0"/>
                        <a:t> explain view</a:t>
                      </a:r>
                    </a:p>
                    <a:p>
                      <a:r>
                        <a:rPr lang="en-GB" baseline="0" dirty="0"/>
                        <a:t>Simple mention of writer’s methods; simple references or textual details</a:t>
                      </a:r>
                    </a:p>
                  </a:txBody>
                  <a:tcPr/>
                </a:tc>
                <a:extLst>
                  <a:ext uri="{0D108BD9-81ED-4DB2-BD59-A6C34878D82A}">
                    <a16:rowId xmlns:a16="http://schemas.microsoft.com/office/drawing/2014/main" val="3819896559"/>
                  </a:ext>
                </a:extLst>
              </a:tr>
            </a:tbl>
          </a:graphicData>
        </a:graphic>
      </p:graphicFrame>
      <p:sp>
        <p:nvSpPr>
          <p:cNvPr id="3" name="Rounded Rectangle 4"/>
          <p:cNvSpPr/>
          <p:nvPr/>
        </p:nvSpPr>
        <p:spPr>
          <a:xfrm>
            <a:off x="1637862" y="116633"/>
            <a:ext cx="1433803" cy="6424105"/>
          </a:xfrm>
          <a:prstGeom prst="roundRect">
            <a:avLst/>
          </a:prstGeom>
          <a:solidFill>
            <a:srgbClr val="E6EB2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solidFill>
                  <a:schemeClr val="tx1"/>
                </a:solidFill>
              </a:rPr>
              <a:t>LEARNING OBJECTIVES </a:t>
            </a:r>
          </a:p>
          <a:p>
            <a:endParaRPr lang="en-GB" sz="1600" dirty="0">
              <a:solidFill>
                <a:schemeClr val="tx1"/>
              </a:solidFill>
            </a:endParaRPr>
          </a:p>
          <a:p>
            <a:r>
              <a:rPr lang="en-GB" sz="1600" b="1" dirty="0">
                <a:solidFill>
                  <a:schemeClr val="tx1"/>
                </a:solidFill>
              </a:rPr>
              <a:t>All </a:t>
            </a:r>
            <a:r>
              <a:rPr lang="en-GB" sz="1600" dirty="0">
                <a:solidFill>
                  <a:schemeClr val="tx1"/>
                </a:solidFill>
              </a:rPr>
              <a:t>: will be able to give a simple impression of writer’s methods</a:t>
            </a:r>
          </a:p>
          <a:p>
            <a:r>
              <a:rPr lang="en-GB" sz="1600" b="1" dirty="0">
                <a:solidFill>
                  <a:schemeClr val="tx1"/>
                </a:solidFill>
              </a:rPr>
              <a:t>Most: </a:t>
            </a:r>
            <a:r>
              <a:rPr lang="en-GB" sz="1600" dirty="0">
                <a:solidFill>
                  <a:schemeClr val="tx1"/>
                </a:solidFill>
              </a:rPr>
              <a:t>will be able to understand what the writer clearly makes them think or feel</a:t>
            </a:r>
          </a:p>
          <a:p>
            <a:r>
              <a:rPr lang="en-GB" sz="1600" b="1" dirty="0">
                <a:solidFill>
                  <a:schemeClr val="tx1"/>
                </a:solidFill>
              </a:rPr>
              <a:t>Some: </a:t>
            </a:r>
            <a:r>
              <a:rPr lang="en-GB" sz="1600" dirty="0">
                <a:solidFill>
                  <a:schemeClr val="tx1"/>
                </a:solidFill>
              </a:rPr>
              <a:t>will be able to explore writer’s methods in detail</a:t>
            </a:r>
          </a:p>
        </p:txBody>
      </p:sp>
    </p:spTree>
    <p:extLst>
      <p:ext uri="{BB962C8B-B14F-4D97-AF65-F5344CB8AC3E}">
        <p14:creationId xmlns:p14="http://schemas.microsoft.com/office/powerpoint/2010/main" val="4225876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nvPr>
        </p:nvGraphicFramePr>
        <p:xfrm>
          <a:off x="6600056" y="5085184"/>
          <a:ext cx="3450501" cy="1828800"/>
        </p:xfrm>
        <a:graphic>
          <a:graphicData uri="http://schemas.openxmlformats.org/drawingml/2006/table">
            <a:tbl>
              <a:tblPr firstRow="1" bandRow="1">
                <a:tableStyleId>{00A15C55-8517-42AA-B614-E9B94910E393}</a:tableStyleId>
              </a:tblPr>
              <a:tblGrid>
                <a:gridCol w="730127">
                  <a:extLst>
                    <a:ext uri="{9D8B030D-6E8A-4147-A177-3AD203B41FA5}">
                      <a16:colId xmlns:a16="http://schemas.microsoft.com/office/drawing/2014/main" val="20000"/>
                    </a:ext>
                  </a:extLst>
                </a:gridCol>
                <a:gridCol w="2720374">
                  <a:extLst>
                    <a:ext uri="{9D8B030D-6E8A-4147-A177-3AD203B41FA5}">
                      <a16:colId xmlns:a16="http://schemas.microsoft.com/office/drawing/2014/main" val="20001"/>
                    </a:ext>
                  </a:extLst>
                </a:gridCol>
              </a:tblGrid>
              <a:tr h="256891">
                <a:tc>
                  <a:txBody>
                    <a:bodyPr/>
                    <a:lstStyle/>
                    <a:p>
                      <a:r>
                        <a:rPr lang="en-GB" dirty="0"/>
                        <a:t>Level</a:t>
                      </a:r>
                    </a:p>
                  </a:txBody>
                  <a:tcPr/>
                </a:tc>
                <a:tc>
                  <a:txBody>
                    <a:bodyPr/>
                    <a:lstStyle/>
                    <a:p>
                      <a:r>
                        <a:rPr lang="en-GB" dirty="0"/>
                        <a:t>Key words</a:t>
                      </a:r>
                    </a:p>
                  </a:txBody>
                  <a:tcPr/>
                </a:tc>
                <a:extLst>
                  <a:ext uri="{0D108BD9-81ED-4DB2-BD59-A6C34878D82A}">
                    <a16:rowId xmlns:a16="http://schemas.microsoft.com/office/drawing/2014/main" val="10000"/>
                  </a:ext>
                </a:extLst>
              </a:tr>
              <a:tr h="256891">
                <a:tc>
                  <a:txBody>
                    <a:bodyPr/>
                    <a:lstStyle/>
                    <a:p>
                      <a:r>
                        <a:rPr lang="en-GB" dirty="0"/>
                        <a:t>4</a:t>
                      </a:r>
                    </a:p>
                  </a:txBody>
                  <a:tcPr/>
                </a:tc>
                <a:tc>
                  <a:txBody>
                    <a:bodyPr/>
                    <a:lstStyle/>
                    <a:p>
                      <a:r>
                        <a:rPr lang="en-GB" dirty="0"/>
                        <a:t>Detailed, perceptive</a:t>
                      </a:r>
                    </a:p>
                  </a:txBody>
                  <a:tcPr/>
                </a:tc>
                <a:extLst>
                  <a:ext uri="{0D108BD9-81ED-4DB2-BD59-A6C34878D82A}">
                    <a16:rowId xmlns:a16="http://schemas.microsoft.com/office/drawing/2014/main" val="10001"/>
                  </a:ext>
                </a:extLst>
              </a:tr>
              <a:tr h="256891">
                <a:tc>
                  <a:txBody>
                    <a:bodyPr/>
                    <a:lstStyle/>
                    <a:p>
                      <a:r>
                        <a:rPr lang="en-GB" dirty="0"/>
                        <a:t>3</a:t>
                      </a:r>
                    </a:p>
                  </a:txBody>
                  <a:tcPr/>
                </a:tc>
                <a:tc>
                  <a:txBody>
                    <a:bodyPr/>
                    <a:lstStyle/>
                    <a:p>
                      <a:r>
                        <a:rPr lang="en-GB" dirty="0"/>
                        <a:t>Clear, relevant</a:t>
                      </a:r>
                    </a:p>
                  </a:txBody>
                  <a:tcPr/>
                </a:tc>
                <a:extLst>
                  <a:ext uri="{0D108BD9-81ED-4DB2-BD59-A6C34878D82A}">
                    <a16:rowId xmlns:a16="http://schemas.microsoft.com/office/drawing/2014/main" val="10002"/>
                  </a:ext>
                </a:extLst>
              </a:tr>
              <a:tr h="256891">
                <a:tc>
                  <a:txBody>
                    <a:bodyPr/>
                    <a:lstStyle/>
                    <a:p>
                      <a:r>
                        <a:rPr lang="en-GB" dirty="0"/>
                        <a:t>2</a:t>
                      </a:r>
                    </a:p>
                  </a:txBody>
                  <a:tcPr/>
                </a:tc>
                <a:tc>
                  <a:txBody>
                    <a:bodyPr/>
                    <a:lstStyle/>
                    <a:p>
                      <a:r>
                        <a:rPr lang="en-GB" dirty="0"/>
                        <a:t>Some, attempts</a:t>
                      </a:r>
                    </a:p>
                  </a:txBody>
                  <a:tcPr/>
                </a:tc>
                <a:extLst>
                  <a:ext uri="{0D108BD9-81ED-4DB2-BD59-A6C34878D82A}">
                    <a16:rowId xmlns:a16="http://schemas.microsoft.com/office/drawing/2014/main" val="10003"/>
                  </a:ext>
                </a:extLst>
              </a:tr>
              <a:tr h="256891">
                <a:tc>
                  <a:txBody>
                    <a:bodyPr/>
                    <a:lstStyle/>
                    <a:p>
                      <a:r>
                        <a:rPr lang="en-GB" dirty="0"/>
                        <a:t>1</a:t>
                      </a:r>
                    </a:p>
                  </a:txBody>
                  <a:tcPr/>
                </a:tc>
                <a:tc>
                  <a:txBody>
                    <a:bodyPr/>
                    <a:lstStyle/>
                    <a:p>
                      <a:r>
                        <a:rPr lang="en-GB" dirty="0"/>
                        <a:t>Simple,</a:t>
                      </a:r>
                      <a:r>
                        <a:rPr lang="en-GB" baseline="0" dirty="0"/>
                        <a:t> limited</a:t>
                      </a:r>
                      <a:endParaRPr lang="en-GB" dirty="0"/>
                    </a:p>
                  </a:txBody>
                  <a:tcPr/>
                </a:tc>
                <a:extLst>
                  <a:ext uri="{0D108BD9-81ED-4DB2-BD59-A6C34878D82A}">
                    <a16:rowId xmlns:a16="http://schemas.microsoft.com/office/drawing/2014/main" val="10004"/>
                  </a:ext>
                </a:extLst>
              </a:tr>
            </a:tbl>
          </a:graphicData>
        </a:graphic>
      </p:graphicFrame>
      <p:sp>
        <p:nvSpPr>
          <p:cNvPr id="9" name="Rounded Rectangle 8"/>
          <p:cNvSpPr/>
          <p:nvPr/>
        </p:nvSpPr>
        <p:spPr>
          <a:xfrm>
            <a:off x="3071664" y="5085185"/>
            <a:ext cx="2448272" cy="1551269"/>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solidFill>
                <a:schemeClr val="tx1"/>
              </a:solidFill>
            </a:endParaRPr>
          </a:p>
          <a:p>
            <a:pPr algn="ctr"/>
            <a:r>
              <a:rPr lang="en-GB" sz="2800" dirty="0">
                <a:solidFill>
                  <a:schemeClr val="tx1"/>
                </a:solidFill>
              </a:rPr>
              <a:t>The exam board mark scheme</a:t>
            </a:r>
          </a:p>
          <a:p>
            <a:pPr algn="ctr"/>
            <a:endParaRPr lang="en-GB" sz="2800" dirty="0">
              <a:solidFill>
                <a:schemeClr val="tx1"/>
              </a:solidFill>
            </a:endParaRPr>
          </a:p>
        </p:txBody>
      </p:sp>
      <p:sp>
        <p:nvSpPr>
          <p:cNvPr id="10" name="Right Arrow 9"/>
          <p:cNvSpPr/>
          <p:nvPr/>
        </p:nvSpPr>
        <p:spPr>
          <a:xfrm>
            <a:off x="5519936" y="5805264"/>
            <a:ext cx="792088"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ounded Rectangle 4"/>
          <p:cNvSpPr/>
          <p:nvPr/>
        </p:nvSpPr>
        <p:spPr>
          <a:xfrm>
            <a:off x="1637862" y="116633"/>
            <a:ext cx="1433803" cy="6424105"/>
          </a:xfrm>
          <a:prstGeom prst="roundRect">
            <a:avLst/>
          </a:prstGeom>
          <a:solidFill>
            <a:srgbClr val="E6EB2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solidFill>
                  <a:schemeClr val="tx1"/>
                </a:solidFill>
              </a:rPr>
              <a:t>LEARNING OBJECTIVES </a:t>
            </a:r>
          </a:p>
          <a:p>
            <a:endParaRPr lang="en-GB" sz="1600" dirty="0">
              <a:solidFill>
                <a:schemeClr val="tx1"/>
              </a:solidFill>
            </a:endParaRPr>
          </a:p>
          <a:p>
            <a:r>
              <a:rPr lang="en-GB" sz="1600" b="1" dirty="0">
                <a:solidFill>
                  <a:schemeClr val="tx1"/>
                </a:solidFill>
              </a:rPr>
              <a:t>All </a:t>
            </a:r>
            <a:r>
              <a:rPr lang="en-GB" sz="1600" dirty="0">
                <a:solidFill>
                  <a:schemeClr val="tx1"/>
                </a:solidFill>
              </a:rPr>
              <a:t>: will be able to give a simple impression of writer’s methods</a:t>
            </a:r>
          </a:p>
          <a:p>
            <a:r>
              <a:rPr lang="en-GB" sz="1600" b="1" dirty="0">
                <a:solidFill>
                  <a:schemeClr val="tx1"/>
                </a:solidFill>
              </a:rPr>
              <a:t>Most: </a:t>
            </a:r>
            <a:r>
              <a:rPr lang="en-GB" sz="1600" dirty="0">
                <a:solidFill>
                  <a:schemeClr val="tx1"/>
                </a:solidFill>
              </a:rPr>
              <a:t>will be able to understand what the writer clearly makes them think or feel</a:t>
            </a:r>
          </a:p>
          <a:p>
            <a:r>
              <a:rPr lang="en-GB" sz="1600" b="1" dirty="0">
                <a:solidFill>
                  <a:schemeClr val="tx1"/>
                </a:solidFill>
              </a:rPr>
              <a:t>Some: </a:t>
            </a:r>
            <a:r>
              <a:rPr lang="en-GB" sz="1600" dirty="0">
                <a:solidFill>
                  <a:schemeClr val="tx1"/>
                </a:solidFill>
              </a:rPr>
              <a:t>will be able to explore writer’s methods in detail</a:t>
            </a:r>
          </a:p>
        </p:txBody>
      </p:sp>
      <p:sp>
        <p:nvSpPr>
          <p:cNvPr id="4" name="TextBox 3"/>
          <p:cNvSpPr txBox="1"/>
          <p:nvPr/>
        </p:nvSpPr>
        <p:spPr>
          <a:xfrm>
            <a:off x="3354286" y="1224039"/>
            <a:ext cx="6635555" cy="3693319"/>
          </a:xfrm>
          <a:prstGeom prst="rect">
            <a:avLst/>
          </a:prstGeom>
          <a:solidFill>
            <a:srgbClr val="FFFF00"/>
          </a:solidFill>
        </p:spPr>
        <p:txBody>
          <a:bodyPr wrap="square" rtlCol="0">
            <a:spAutoFit/>
          </a:bodyPr>
          <a:lstStyle/>
          <a:p>
            <a:r>
              <a:rPr lang="en-GB" b="1" u="sng" dirty="0"/>
              <a:t>Writing about whether you agree with the statement and why</a:t>
            </a:r>
          </a:p>
          <a:p>
            <a:r>
              <a:rPr lang="en-GB" b="1" u="sng" dirty="0"/>
              <a:t>Tip:  ALWAYS WRITE AS IF YOU AGREE</a:t>
            </a:r>
          </a:p>
          <a:p>
            <a:endParaRPr lang="en-GB" dirty="0"/>
          </a:p>
          <a:p>
            <a:r>
              <a:rPr lang="en-GB" u="sng" dirty="0"/>
              <a:t>QUESTION 4 </a:t>
            </a:r>
            <a:r>
              <a:rPr lang="en-GB" dirty="0"/>
              <a:t>is about </a:t>
            </a:r>
            <a:r>
              <a:rPr lang="en-GB" u="sng" dirty="0"/>
              <a:t>evaluating</a:t>
            </a:r>
            <a:r>
              <a:rPr lang="en-GB" dirty="0"/>
              <a:t> how </a:t>
            </a:r>
            <a:r>
              <a:rPr lang="en-GB" u="sng" dirty="0"/>
              <a:t>effective</a:t>
            </a:r>
            <a:r>
              <a:rPr lang="en-GB" dirty="0"/>
              <a:t> the text is</a:t>
            </a:r>
          </a:p>
          <a:p>
            <a:r>
              <a:rPr lang="en-GB" dirty="0"/>
              <a:t>The sample question gives you a </a:t>
            </a:r>
            <a:r>
              <a:rPr lang="en-GB" u="sng" dirty="0"/>
              <a:t>statement</a:t>
            </a:r>
            <a:r>
              <a:rPr lang="en-GB" dirty="0"/>
              <a:t>, which has two parts to it – you need to give </a:t>
            </a:r>
            <a:r>
              <a:rPr lang="en-GB" u="sng" dirty="0"/>
              <a:t>your opinion </a:t>
            </a:r>
            <a:r>
              <a:rPr lang="en-GB" dirty="0"/>
              <a:t>on how the writer shows certain feelings and how this makes </a:t>
            </a:r>
            <a:r>
              <a:rPr lang="en-GB" u="sng" dirty="0"/>
              <a:t>you feel</a:t>
            </a:r>
          </a:p>
          <a:p>
            <a:r>
              <a:rPr lang="en-GB" dirty="0"/>
              <a:t>Use SQI and make sure you include </a:t>
            </a:r>
            <a:r>
              <a:rPr lang="en-GB" u="sng" dirty="0"/>
              <a:t>technical terms </a:t>
            </a:r>
            <a:r>
              <a:rPr lang="en-GB" dirty="0"/>
              <a:t>to get top marks</a:t>
            </a:r>
          </a:p>
          <a:p>
            <a:endParaRPr lang="en-GB" dirty="0"/>
          </a:p>
          <a:p>
            <a:r>
              <a:rPr lang="en-GB" dirty="0"/>
              <a:t>You </a:t>
            </a:r>
            <a:r>
              <a:rPr lang="en-GB" u="sng" dirty="0"/>
              <a:t>need</a:t>
            </a:r>
            <a:r>
              <a:rPr lang="en-GB" dirty="0"/>
              <a:t> to writer about:</a:t>
            </a:r>
          </a:p>
          <a:p>
            <a:pPr marL="285750" indent="-285750">
              <a:buFont typeface="Arial" panose="020B0604020202020204" pitchFamily="34" charset="0"/>
              <a:buChar char="•"/>
            </a:pPr>
            <a:r>
              <a:rPr lang="en-GB" dirty="0"/>
              <a:t>Your own feelings</a:t>
            </a:r>
          </a:p>
          <a:p>
            <a:pPr marL="285750" indent="-285750">
              <a:buFont typeface="Arial" panose="020B0604020202020204" pitchFamily="34" charset="0"/>
              <a:buChar char="•"/>
            </a:pPr>
            <a:r>
              <a:rPr lang="en-GB" dirty="0"/>
              <a:t>About the techniques the writer uses to create these feelings</a:t>
            </a:r>
          </a:p>
          <a:p>
            <a:pPr marL="285750" indent="-285750">
              <a:buFont typeface="Arial" panose="020B0604020202020204" pitchFamily="34" charset="0"/>
              <a:buChar char="•"/>
            </a:pPr>
            <a:r>
              <a:rPr lang="en-GB" dirty="0"/>
              <a:t>Include relevant quotations/evidence for every point you make</a:t>
            </a:r>
          </a:p>
        </p:txBody>
      </p:sp>
      <p:sp>
        <p:nvSpPr>
          <p:cNvPr id="12" name="Rounded Rectangle 11"/>
          <p:cNvSpPr/>
          <p:nvPr/>
        </p:nvSpPr>
        <p:spPr>
          <a:xfrm>
            <a:off x="3071664" y="0"/>
            <a:ext cx="7200800" cy="115212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2800" b="1" dirty="0"/>
              <a:t>English Language Paper 1 Creative Reading</a:t>
            </a:r>
          </a:p>
          <a:p>
            <a:pPr algn="ctr"/>
            <a:r>
              <a:rPr lang="en-GB" sz="2800" b="1" dirty="0"/>
              <a:t>Lesson 4: Evaluation</a:t>
            </a:r>
            <a:endParaRPr lang="en-GB" sz="2800" dirty="0"/>
          </a:p>
        </p:txBody>
      </p:sp>
    </p:spTree>
    <p:extLst>
      <p:ext uri="{BB962C8B-B14F-4D97-AF65-F5344CB8AC3E}">
        <p14:creationId xmlns:p14="http://schemas.microsoft.com/office/powerpoint/2010/main" val="1024953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nvPr>
        </p:nvGraphicFramePr>
        <p:xfrm>
          <a:off x="6600056" y="5085184"/>
          <a:ext cx="3450501" cy="1828800"/>
        </p:xfrm>
        <a:graphic>
          <a:graphicData uri="http://schemas.openxmlformats.org/drawingml/2006/table">
            <a:tbl>
              <a:tblPr firstRow="1" bandRow="1">
                <a:tableStyleId>{00A15C55-8517-42AA-B614-E9B94910E393}</a:tableStyleId>
              </a:tblPr>
              <a:tblGrid>
                <a:gridCol w="730127">
                  <a:extLst>
                    <a:ext uri="{9D8B030D-6E8A-4147-A177-3AD203B41FA5}">
                      <a16:colId xmlns:a16="http://schemas.microsoft.com/office/drawing/2014/main" val="20000"/>
                    </a:ext>
                  </a:extLst>
                </a:gridCol>
                <a:gridCol w="2720374">
                  <a:extLst>
                    <a:ext uri="{9D8B030D-6E8A-4147-A177-3AD203B41FA5}">
                      <a16:colId xmlns:a16="http://schemas.microsoft.com/office/drawing/2014/main" val="20001"/>
                    </a:ext>
                  </a:extLst>
                </a:gridCol>
              </a:tblGrid>
              <a:tr h="256891">
                <a:tc>
                  <a:txBody>
                    <a:bodyPr/>
                    <a:lstStyle/>
                    <a:p>
                      <a:r>
                        <a:rPr lang="en-GB" dirty="0"/>
                        <a:t>Level</a:t>
                      </a:r>
                    </a:p>
                  </a:txBody>
                  <a:tcPr/>
                </a:tc>
                <a:tc>
                  <a:txBody>
                    <a:bodyPr/>
                    <a:lstStyle/>
                    <a:p>
                      <a:r>
                        <a:rPr lang="en-GB" dirty="0"/>
                        <a:t>Key words</a:t>
                      </a:r>
                    </a:p>
                  </a:txBody>
                  <a:tcPr/>
                </a:tc>
                <a:extLst>
                  <a:ext uri="{0D108BD9-81ED-4DB2-BD59-A6C34878D82A}">
                    <a16:rowId xmlns:a16="http://schemas.microsoft.com/office/drawing/2014/main" val="10000"/>
                  </a:ext>
                </a:extLst>
              </a:tr>
              <a:tr h="256891">
                <a:tc>
                  <a:txBody>
                    <a:bodyPr/>
                    <a:lstStyle/>
                    <a:p>
                      <a:r>
                        <a:rPr lang="en-GB" dirty="0"/>
                        <a:t>4</a:t>
                      </a:r>
                    </a:p>
                  </a:txBody>
                  <a:tcPr/>
                </a:tc>
                <a:tc>
                  <a:txBody>
                    <a:bodyPr/>
                    <a:lstStyle/>
                    <a:p>
                      <a:r>
                        <a:rPr lang="en-GB" dirty="0"/>
                        <a:t>Detailed, perceptive</a:t>
                      </a:r>
                    </a:p>
                  </a:txBody>
                  <a:tcPr/>
                </a:tc>
                <a:extLst>
                  <a:ext uri="{0D108BD9-81ED-4DB2-BD59-A6C34878D82A}">
                    <a16:rowId xmlns:a16="http://schemas.microsoft.com/office/drawing/2014/main" val="10001"/>
                  </a:ext>
                </a:extLst>
              </a:tr>
              <a:tr h="256891">
                <a:tc>
                  <a:txBody>
                    <a:bodyPr/>
                    <a:lstStyle/>
                    <a:p>
                      <a:r>
                        <a:rPr lang="en-GB" dirty="0"/>
                        <a:t>3</a:t>
                      </a:r>
                    </a:p>
                  </a:txBody>
                  <a:tcPr/>
                </a:tc>
                <a:tc>
                  <a:txBody>
                    <a:bodyPr/>
                    <a:lstStyle/>
                    <a:p>
                      <a:r>
                        <a:rPr lang="en-GB" dirty="0"/>
                        <a:t>Clear, relevant</a:t>
                      </a:r>
                    </a:p>
                  </a:txBody>
                  <a:tcPr/>
                </a:tc>
                <a:extLst>
                  <a:ext uri="{0D108BD9-81ED-4DB2-BD59-A6C34878D82A}">
                    <a16:rowId xmlns:a16="http://schemas.microsoft.com/office/drawing/2014/main" val="10002"/>
                  </a:ext>
                </a:extLst>
              </a:tr>
              <a:tr h="256891">
                <a:tc>
                  <a:txBody>
                    <a:bodyPr/>
                    <a:lstStyle/>
                    <a:p>
                      <a:r>
                        <a:rPr lang="en-GB" dirty="0"/>
                        <a:t>2</a:t>
                      </a:r>
                    </a:p>
                  </a:txBody>
                  <a:tcPr/>
                </a:tc>
                <a:tc>
                  <a:txBody>
                    <a:bodyPr/>
                    <a:lstStyle/>
                    <a:p>
                      <a:r>
                        <a:rPr lang="en-GB" dirty="0"/>
                        <a:t>Some, attempts</a:t>
                      </a:r>
                    </a:p>
                  </a:txBody>
                  <a:tcPr/>
                </a:tc>
                <a:extLst>
                  <a:ext uri="{0D108BD9-81ED-4DB2-BD59-A6C34878D82A}">
                    <a16:rowId xmlns:a16="http://schemas.microsoft.com/office/drawing/2014/main" val="10003"/>
                  </a:ext>
                </a:extLst>
              </a:tr>
              <a:tr h="256891">
                <a:tc>
                  <a:txBody>
                    <a:bodyPr/>
                    <a:lstStyle/>
                    <a:p>
                      <a:r>
                        <a:rPr lang="en-GB" dirty="0"/>
                        <a:t>1</a:t>
                      </a:r>
                    </a:p>
                  </a:txBody>
                  <a:tcPr/>
                </a:tc>
                <a:tc>
                  <a:txBody>
                    <a:bodyPr/>
                    <a:lstStyle/>
                    <a:p>
                      <a:r>
                        <a:rPr lang="en-GB" dirty="0"/>
                        <a:t>Simple,</a:t>
                      </a:r>
                      <a:r>
                        <a:rPr lang="en-GB" baseline="0" dirty="0"/>
                        <a:t> limited</a:t>
                      </a:r>
                      <a:endParaRPr lang="en-GB" dirty="0"/>
                    </a:p>
                  </a:txBody>
                  <a:tcPr/>
                </a:tc>
                <a:extLst>
                  <a:ext uri="{0D108BD9-81ED-4DB2-BD59-A6C34878D82A}">
                    <a16:rowId xmlns:a16="http://schemas.microsoft.com/office/drawing/2014/main" val="10004"/>
                  </a:ext>
                </a:extLst>
              </a:tr>
            </a:tbl>
          </a:graphicData>
        </a:graphic>
      </p:graphicFrame>
      <p:sp>
        <p:nvSpPr>
          <p:cNvPr id="9" name="Rounded Rectangle 8"/>
          <p:cNvSpPr/>
          <p:nvPr/>
        </p:nvSpPr>
        <p:spPr>
          <a:xfrm>
            <a:off x="3071664" y="5085185"/>
            <a:ext cx="2448272" cy="1551269"/>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solidFill>
                <a:schemeClr val="tx1"/>
              </a:solidFill>
            </a:endParaRPr>
          </a:p>
          <a:p>
            <a:pPr algn="ctr"/>
            <a:r>
              <a:rPr lang="en-GB" sz="2800" dirty="0">
                <a:solidFill>
                  <a:schemeClr val="tx1"/>
                </a:solidFill>
              </a:rPr>
              <a:t>The exam board mark scheme</a:t>
            </a:r>
          </a:p>
          <a:p>
            <a:pPr algn="ctr"/>
            <a:endParaRPr lang="en-GB" sz="2800" dirty="0">
              <a:solidFill>
                <a:schemeClr val="tx1"/>
              </a:solidFill>
            </a:endParaRPr>
          </a:p>
        </p:txBody>
      </p:sp>
      <p:sp>
        <p:nvSpPr>
          <p:cNvPr id="10" name="Right Arrow 9"/>
          <p:cNvSpPr/>
          <p:nvPr/>
        </p:nvSpPr>
        <p:spPr>
          <a:xfrm>
            <a:off x="5519936" y="5805264"/>
            <a:ext cx="792088"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ounded Rectangle 4"/>
          <p:cNvSpPr/>
          <p:nvPr/>
        </p:nvSpPr>
        <p:spPr>
          <a:xfrm>
            <a:off x="1637862" y="116633"/>
            <a:ext cx="1433803" cy="6424105"/>
          </a:xfrm>
          <a:prstGeom prst="roundRect">
            <a:avLst/>
          </a:prstGeom>
          <a:solidFill>
            <a:srgbClr val="E6EB2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solidFill>
                  <a:schemeClr val="tx1"/>
                </a:solidFill>
              </a:rPr>
              <a:t>LEARNING OBJECTIVES </a:t>
            </a:r>
          </a:p>
          <a:p>
            <a:endParaRPr lang="en-GB" sz="1600" dirty="0">
              <a:solidFill>
                <a:schemeClr val="tx1"/>
              </a:solidFill>
            </a:endParaRPr>
          </a:p>
          <a:p>
            <a:r>
              <a:rPr lang="en-GB" sz="1600" b="1" dirty="0">
                <a:solidFill>
                  <a:schemeClr val="tx1"/>
                </a:solidFill>
              </a:rPr>
              <a:t>All </a:t>
            </a:r>
            <a:r>
              <a:rPr lang="en-GB" sz="1600" dirty="0">
                <a:solidFill>
                  <a:schemeClr val="tx1"/>
                </a:solidFill>
              </a:rPr>
              <a:t>: will be able to give a simple impression of writer’s methods</a:t>
            </a:r>
          </a:p>
          <a:p>
            <a:r>
              <a:rPr lang="en-GB" sz="1600" b="1" dirty="0">
                <a:solidFill>
                  <a:schemeClr val="tx1"/>
                </a:solidFill>
              </a:rPr>
              <a:t>Most: </a:t>
            </a:r>
            <a:r>
              <a:rPr lang="en-GB" sz="1600" dirty="0">
                <a:solidFill>
                  <a:schemeClr val="tx1"/>
                </a:solidFill>
              </a:rPr>
              <a:t>will be able to understand what the writer clearly makes them think or feel</a:t>
            </a:r>
          </a:p>
          <a:p>
            <a:r>
              <a:rPr lang="en-GB" sz="1600" b="1" dirty="0">
                <a:solidFill>
                  <a:schemeClr val="tx1"/>
                </a:solidFill>
              </a:rPr>
              <a:t>Some: </a:t>
            </a:r>
            <a:r>
              <a:rPr lang="en-GB" sz="1600" dirty="0">
                <a:solidFill>
                  <a:schemeClr val="tx1"/>
                </a:solidFill>
              </a:rPr>
              <a:t>will be able to explore writer’s methods in detail</a:t>
            </a:r>
          </a:p>
        </p:txBody>
      </p:sp>
      <p:sp>
        <p:nvSpPr>
          <p:cNvPr id="4" name="TextBox 3"/>
          <p:cNvSpPr txBox="1"/>
          <p:nvPr/>
        </p:nvSpPr>
        <p:spPr>
          <a:xfrm>
            <a:off x="3354286" y="1224039"/>
            <a:ext cx="6635555" cy="3231654"/>
          </a:xfrm>
          <a:prstGeom prst="rect">
            <a:avLst/>
          </a:prstGeom>
          <a:solidFill>
            <a:srgbClr val="FFFF00"/>
          </a:solidFill>
        </p:spPr>
        <p:txBody>
          <a:bodyPr wrap="square" rtlCol="0">
            <a:spAutoFit/>
          </a:bodyPr>
          <a:lstStyle/>
          <a:p>
            <a:r>
              <a:rPr lang="en-GB" sz="2800" b="1" dirty="0"/>
              <a:t>Look at the exemplar on the next slide.</a:t>
            </a:r>
          </a:p>
          <a:p>
            <a:endParaRPr lang="en-GB" sz="2800" b="1" dirty="0"/>
          </a:p>
          <a:p>
            <a:r>
              <a:rPr lang="en-GB" sz="2800" b="1" dirty="0"/>
              <a:t>Discuss the decision to place it in Level 3.</a:t>
            </a:r>
          </a:p>
          <a:p>
            <a:endParaRPr lang="en-GB" sz="2800" b="1" dirty="0"/>
          </a:p>
          <a:p>
            <a:r>
              <a:rPr lang="en-GB" sz="2800" b="1" dirty="0"/>
              <a:t>Remember there are a maximum of twenty marks available for this question</a:t>
            </a:r>
          </a:p>
          <a:p>
            <a:endParaRPr lang="en-GB" b="1" u="sng" dirty="0"/>
          </a:p>
          <a:p>
            <a:endParaRPr lang="en-GB" dirty="0"/>
          </a:p>
        </p:txBody>
      </p:sp>
      <p:sp>
        <p:nvSpPr>
          <p:cNvPr id="12" name="Rounded Rectangle 11"/>
          <p:cNvSpPr/>
          <p:nvPr/>
        </p:nvSpPr>
        <p:spPr>
          <a:xfrm>
            <a:off x="3071664" y="0"/>
            <a:ext cx="7200800" cy="115212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2800" b="1" dirty="0"/>
              <a:t>English Language Paper 1 Creative Reading</a:t>
            </a:r>
          </a:p>
          <a:p>
            <a:pPr algn="ctr"/>
            <a:r>
              <a:rPr lang="en-GB" sz="2800" b="1" dirty="0"/>
              <a:t>Lesson 4: Evaluation</a:t>
            </a:r>
            <a:endParaRPr lang="en-GB" sz="2800" dirty="0"/>
          </a:p>
        </p:txBody>
      </p:sp>
    </p:spTree>
    <p:extLst>
      <p:ext uri="{BB962C8B-B14F-4D97-AF65-F5344CB8AC3E}">
        <p14:creationId xmlns:p14="http://schemas.microsoft.com/office/powerpoint/2010/main" val="732621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8123815" cy="752627"/>
          </a:xfrm>
        </p:spPr>
        <p:txBody>
          <a:bodyPr>
            <a:normAutofit/>
          </a:bodyPr>
          <a:lstStyle/>
          <a:p>
            <a:r>
              <a:rPr lang="en-GB" sz="4800" dirty="0"/>
              <a:t>Candidate 1 Q4 Evaluation</a:t>
            </a:r>
          </a:p>
        </p:txBody>
      </p:sp>
      <p:sp>
        <p:nvSpPr>
          <p:cNvPr id="3" name="Content Placeholder 2"/>
          <p:cNvSpPr>
            <a:spLocks noGrp="1"/>
          </p:cNvSpPr>
          <p:nvPr>
            <p:ph idx="1"/>
          </p:nvPr>
        </p:nvSpPr>
        <p:spPr>
          <a:xfrm>
            <a:off x="297712" y="1339702"/>
            <a:ext cx="7776023" cy="4827183"/>
          </a:xfrm>
          <a:solidFill>
            <a:schemeClr val="accent6">
              <a:lumMod val="40000"/>
              <a:lumOff val="60000"/>
            </a:schemeClr>
          </a:solidFill>
        </p:spPr>
        <p:txBody>
          <a:bodyPr>
            <a:normAutofit fontScale="55000" lnSpcReduction="20000"/>
          </a:bodyPr>
          <a:lstStyle/>
          <a:p>
            <a:r>
              <a:rPr lang="en-GB" dirty="0"/>
              <a:t>In the passage, the writer creates very different and </a:t>
            </a:r>
            <a:r>
              <a:rPr lang="en-GB" dirty="0" err="1"/>
              <a:t>disimilar</a:t>
            </a:r>
            <a:r>
              <a:rPr lang="en-GB" dirty="0"/>
              <a:t> </a:t>
            </a:r>
            <a:r>
              <a:rPr lang="en-GB" dirty="0" err="1"/>
              <a:t>chracters</a:t>
            </a:r>
            <a:r>
              <a:rPr lang="en-GB" dirty="0"/>
              <a:t> that are completely unlike. This is done to highlight the diversity in society and how many people are very unique and different. The character’s responses to the weather are also shown which highlights how people act differently to situations.</a:t>
            </a:r>
            <a:br>
              <a:rPr lang="en-GB" dirty="0"/>
            </a:br>
            <a:br>
              <a:rPr lang="en-GB" dirty="0"/>
            </a:br>
            <a:r>
              <a:rPr lang="en-GB" dirty="0"/>
              <a:t>The first character that is described is a seemingly angry, older man. As the reader you get the impression that he is very inconsiderate and selfish. When he opens the window he brings a "shower of rain" upon himself and his "fellow passengers". This gives the impression that he is a negative man and he cannot contain his fury therefore in some way or another he brings his wrath upon others. Also, it seems he is a very </a:t>
            </a:r>
            <a:r>
              <a:rPr lang="en-GB" dirty="0" err="1"/>
              <a:t>pesimisstic</a:t>
            </a:r>
            <a:r>
              <a:rPr lang="en-GB" dirty="0"/>
              <a:t> man and fairly rude as he speaks to the driver in a harsh and nasty tone. He blames the driver for the experience however the cause is the weather because the horses are too cold. From the introduction, we get the thought that the man may turn out to be the </a:t>
            </a:r>
            <a:r>
              <a:rPr lang="en-GB" dirty="0" err="1"/>
              <a:t>antogonist</a:t>
            </a:r>
            <a:r>
              <a:rPr lang="en-GB" dirty="0"/>
              <a:t>.</a:t>
            </a:r>
            <a:br>
              <a:rPr lang="en-GB" dirty="0"/>
            </a:br>
            <a:br>
              <a:rPr lang="en-GB" dirty="0"/>
            </a:br>
            <a:r>
              <a:rPr lang="en-GB" dirty="0"/>
              <a:t>The other woman that is described is the complete opposite. This shows the contrast in people. Even in the same situation, she deals with it completely differently as she just "sighs" and eats her cake. This shows she is a very relaxed woman. Despite it being the "dirtiest night she remembered" she deals with it in a calming way. It also shows she is a wise woman as she knows nothing can change the experience and journey and that it is no one’s fault but the weather’s. She doesn’t get angry and conjures up a fury but knows she must endure the cold ordeal. It could be hinted that she is familiar in riding a coach as the experience doesn’t shake her up.</a:t>
            </a:r>
            <a:br>
              <a:rPr lang="en-GB" dirty="0"/>
            </a:br>
            <a:br>
              <a:rPr lang="en-GB" dirty="0"/>
            </a:br>
            <a:r>
              <a:rPr lang="en-GB" dirty="0"/>
              <a:t>The writer contrasts her to the other man as they are very </a:t>
            </a:r>
            <a:r>
              <a:rPr lang="en-GB" dirty="0" err="1"/>
              <a:t>disimilar</a:t>
            </a:r>
            <a:r>
              <a:rPr lang="en-GB" dirty="0"/>
              <a:t>.</a:t>
            </a:r>
          </a:p>
          <a:p>
            <a:endParaRPr lang="en-GB" dirty="0"/>
          </a:p>
        </p:txBody>
      </p:sp>
      <p:sp>
        <p:nvSpPr>
          <p:cNvPr id="4" name="Horizontal Scroll 4"/>
          <p:cNvSpPr/>
          <p:nvPr/>
        </p:nvSpPr>
        <p:spPr>
          <a:xfrm>
            <a:off x="8222592" y="3135034"/>
            <a:ext cx="3075709" cy="1236518"/>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What the examiner said…</a:t>
            </a:r>
          </a:p>
        </p:txBody>
      </p:sp>
      <p:sp>
        <p:nvSpPr>
          <p:cNvPr id="5" name="6-Point Star 7"/>
          <p:cNvSpPr/>
          <p:nvPr/>
        </p:nvSpPr>
        <p:spPr>
          <a:xfrm>
            <a:off x="8385464" y="684621"/>
            <a:ext cx="2005445" cy="2033186"/>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15 marks</a:t>
            </a:r>
          </a:p>
          <a:p>
            <a:pPr algn="ctr"/>
            <a:r>
              <a:rPr lang="en-GB" dirty="0"/>
              <a:t>Level 3</a:t>
            </a:r>
          </a:p>
        </p:txBody>
      </p:sp>
      <p:sp>
        <p:nvSpPr>
          <p:cNvPr id="6" name="TextBox 5"/>
          <p:cNvSpPr txBox="1"/>
          <p:nvPr/>
        </p:nvSpPr>
        <p:spPr>
          <a:xfrm>
            <a:off x="7846828" y="4614530"/>
            <a:ext cx="3891516" cy="1754326"/>
          </a:xfrm>
          <a:prstGeom prst="rect">
            <a:avLst/>
          </a:prstGeom>
          <a:noFill/>
        </p:spPr>
        <p:txBody>
          <a:bodyPr wrap="square" rtlCol="0">
            <a:spAutoFit/>
          </a:bodyPr>
          <a:lstStyle/>
          <a:p>
            <a:r>
              <a:rPr lang="en-GB" b="1" dirty="0">
                <a:solidFill>
                  <a:srgbClr val="FF0000"/>
                </a:solidFill>
              </a:rPr>
              <a:t>Clearly evaluates views on characters and explains the effects of writer’s choices with relevant quotations.</a:t>
            </a:r>
            <a:br>
              <a:rPr lang="en-GB" b="1" dirty="0">
                <a:solidFill>
                  <a:srgbClr val="FF0000"/>
                </a:solidFill>
              </a:rPr>
            </a:br>
            <a:br>
              <a:rPr lang="en-GB" b="1" dirty="0">
                <a:solidFill>
                  <a:srgbClr val="FF0000"/>
                </a:solidFill>
              </a:rPr>
            </a:br>
            <a:r>
              <a:rPr lang="en-GB" b="1" dirty="0">
                <a:solidFill>
                  <a:srgbClr val="FF0000"/>
                </a:solidFill>
              </a:rPr>
              <a:t>The last two paragraphs are merely repetition of earlier points.</a:t>
            </a:r>
          </a:p>
        </p:txBody>
      </p:sp>
    </p:spTree>
    <p:extLst>
      <p:ext uri="{BB962C8B-B14F-4D97-AF65-F5344CB8AC3E}">
        <p14:creationId xmlns:p14="http://schemas.microsoft.com/office/powerpoint/2010/main" val="549842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nvPr>
        </p:nvGraphicFramePr>
        <p:xfrm>
          <a:off x="6600056" y="5085184"/>
          <a:ext cx="3450501" cy="1828800"/>
        </p:xfrm>
        <a:graphic>
          <a:graphicData uri="http://schemas.openxmlformats.org/drawingml/2006/table">
            <a:tbl>
              <a:tblPr firstRow="1" bandRow="1">
                <a:tableStyleId>{00A15C55-8517-42AA-B614-E9B94910E393}</a:tableStyleId>
              </a:tblPr>
              <a:tblGrid>
                <a:gridCol w="730127">
                  <a:extLst>
                    <a:ext uri="{9D8B030D-6E8A-4147-A177-3AD203B41FA5}">
                      <a16:colId xmlns:a16="http://schemas.microsoft.com/office/drawing/2014/main" val="20000"/>
                    </a:ext>
                  </a:extLst>
                </a:gridCol>
                <a:gridCol w="2720374">
                  <a:extLst>
                    <a:ext uri="{9D8B030D-6E8A-4147-A177-3AD203B41FA5}">
                      <a16:colId xmlns:a16="http://schemas.microsoft.com/office/drawing/2014/main" val="20001"/>
                    </a:ext>
                  </a:extLst>
                </a:gridCol>
              </a:tblGrid>
              <a:tr h="256891">
                <a:tc>
                  <a:txBody>
                    <a:bodyPr/>
                    <a:lstStyle/>
                    <a:p>
                      <a:r>
                        <a:rPr lang="en-GB" dirty="0"/>
                        <a:t>Level</a:t>
                      </a:r>
                    </a:p>
                  </a:txBody>
                  <a:tcPr/>
                </a:tc>
                <a:tc>
                  <a:txBody>
                    <a:bodyPr/>
                    <a:lstStyle/>
                    <a:p>
                      <a:r>
                        <a:rPr lang="en-GB" dirty="0"/>
                        <a:t>Key words</a:t>
                      </a:r>
                    </a:p>
                  </a:txBody>
                  <a:tcPr/>
                </a:tc>
                <a:extLst>
                  <a:ext uri="{0D108BD9-81ED-4DB2-BD59-A6C34878D82A}">
                    <a16:rowId xmlns:a16="http://schemas.microsoft.com/office/drawing/2014/main" val="10000"/>
                  </a:ext>
                </a:extLst>
              </a:tr>
              <a:tr h="256891">
                <a:tc>
                  <a:txBody>
                    <a:bodyPr/>
                    <a:lstStyle/>
                    <a:p>
                      <a:r>
                        <a:rPr lang="en-GB" dirty="0"/>
                        <a:t>4</a:t>
                      </a:r>
                    </a:p>
                  </a:txBody>
                  <a:tcPr/>
                </a:tc>
                <a:tc>
                  <a:txBody>
                    <a:bodyPr/>
                    <a:lstStyle/>
                    <a:p>
                      <a:r>
                        <a:rPr lang="en-GB" dirty="0"/>
                        <a:t>Detailed, perceptive</a:t>
                      </a:r>
                    </a:p>
                  </a:txBody>
                  <a:tcPr/>
                </a:tc>
                <a:extLst>
                  <a:ext uri="{0D108BD9-81ED-4DB2-BD59-A6C34878D82A}">
                    <a16:rowId xmlns:a16="http://schemas.microsoft.com/office/drawing/2014/main" val="10001"/>
                  </a:ext>
                </a:extLst>
              </a:tr>
              <a:tr h="256891">
                <a:tc>
                  <a:txBody>
                    <a:bodyPr/>
                    <a:lstStyle/>
                    <a:p>
                      <a:r>
                        <a:rPr lang="en-GB" dirty="0"/>
                        <a:t>3</a:t>
                      </a:r>
                    </a:p>
                  </a:txBody>
                  <a:tcPr/>
                </a:tc>
                <a:tc>
                  <a:txBody>
                    <a:bodyPr/>
                    <a:lstStyle/>
                    <a:p>
                      <a:r>
                        <a:rPr lang="en-GB" dirty="0"/>
                        <a:t>Clear, relevant</a:t>
                      </a:r>
                    </a:p>
                  </a:txBody>
                  <a:tcPr/>
                </a:tc>
                <a:extLst>
                  <a:ext uri="{0D108BD9-81ED-4DB2-BD59-A6C34878D82A}">
                    <a16:rowId xmlns:a16="http://schemas.microsoft.com/office/drawing/2014/main" val="10002"/>
                  </a:ext>
                </a:extLst>
              </a:tr>
              <a:tr h="256891">
                <a:tc>
                  <a:txBody>
                    <a:bodyPr/>
                    <a:lstStyle/>
                    <a:p>
                      <a:r>
                        <a:rPr lang="en-GB" dirty="0"/>
                        <a:t>2</a:t>
                      </a:r>
                    </a:p>
                  </a:txBody>
                  <a:tcPr/>
                </a:tc>
                <a:tc>
                  <a:txBody>
                    <a:bodyPr/>
                    <a:lstStyle/>
                    <a:p>
                      <a:r>
                        <a:rPr lang="en-GB" dirty="0"/>
                        <a:t>Some, attempts</a:t>
                      </a:r>
                    </a:p>
                  </a:txBody>
                  <a:tcPr/>
                </a:tc>
                <a:extLst>
                  <a:ext uri="{0D108BD9-81ED-4DB2-BD59-A6C34878D82A}">
                    <a16:rowId xmlns:a16="http://schemas.microsoft.com/office/drawing/2014/main" val="10003"/>
                  </a:ext>
                </a:extLst>
              </a:tr>
              <a:tr h="256891">
                <a:tc>
                  <a:txBody>
                    <a:bodyPr/>
                    <a:lstStyle/>
                    <a:p>
                      <a:r>
                        <a:rPr lang="en-GB" dirty="0"/>
                        <a:t>1</a:t>
                      </a:r>
                    </a:p>
                  </a:txBody>
                  <a:tcPr/>
                </a:tc>
                <a:tc>
                  <a:txBody>
                    <a:bodyPr/>
                    <a:lstStyle/>
                    <a:p>
                      <a:r>
                        <a:rPr lang="en-GB" dirty="0"/>
                        <a:t>Simple,</a:t>
                      </a:r>
                      <a:r>
                        <a:rPr lang="en-GB" baseline="0" dirty="0"/>
                        <a:t> limited</a:t>
                      </a:r>
                      <a:endParaRPr lang="en-GB" dirty="0"/>
                    </a:p>
                  </a:txBody>
                  <a:tcPr/>
                </a:tc>
                <a:extLst>
                  <a:ext uri="{0D108BD9-81ED-4DB2-BD59-A6C34878D82A}">
                    <a16:rowId xmlns:a16="http://schemas.microsoft.com/office/drawing/2014/main" val="10004"/>
                  </a:ext>
                </a:extLst>
              </a:tr>
            </a:tbl>
          </a:graphicData>
        </a:graphic>
      </p:graphicFrame>
      <p:sp>
        <p:nvSpPr>
          <p:cNvPr id="9" name="Rounded Rectangle 8"/>
          <p:cNvSpPr/>
          <p:nvPr/>
        </p:nvSpPr>
        <p:spPr>
          <a:xfrm>
            <a:off x="3071664" y="5085185"/>
            <a:ext cx="2448272" cy="1551269"/>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solidFill>
                <a:schemeClr val="tx1"/>
              </a:solidFill>
            </a:endParaRPr>
          </a:p>
          <a:p>
            <a:pPr algn="ctr"/>
            <a:r>
              <a:rPr lang="en-GB" sz="2800" dirty="0">
                <a:solidFill>
                  <a:schemeClr val="tx1"/>
                </a:solidFill>
              </a:rPr>
              <a:t>The exam board mark scheme</a:t>
            </a:r>
          </a:p>
          <a:p>
            <a:pPr algn="ctr"/>
            <a:endParaRPr lang="en-GB" sz="2800" dirty="0">
              <a:solidFill>
                <a:schemeClr val="tx1"/>
              </a:solidFill>
            </a:endParaRPr>
          </a:p>
        </p:txBody>
      </p:sp>
      <p:sp>
        <p:nvSpPr>
          <p:cNvPr id="10" name="Right Arrow 9"/>
          <p:cNvSpPr/>
          <p:nvPr/>
        </p:nvSpPr>
        <p:spPr>
          <a:xfrm>
            <a:off x="5519936" y="5805264"/>
            <a:ext cx="792088"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ounded Rectangle 4"/>
          <p:cNvSpPr/>
          <p:nvPr/>
        </p:nvSpPr>
        <p:spPr>
          <a:xfrm>
            <a:off x="1637862" y="116633"/>
            <a:ext cx="1433803" cy="6424105"/>
          </a:xfrm>
          <a:prstGeom prst="roundRect">
            <a:avLst/>
          </a:prstGeom>
          <a:solidFill>
            <a:srgbClr val="E6EB2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solidFill>
                  <a:schemeClr val="tx1"/>
                </a:solidFill>
              </a:rPr>
              <a:t>LEARNING OBJECTIVES </a:t>
            </a:r>
          </a:p>
          <a:p>
            <a:endParaRPr lang="en-GB" sz="1600" dirty="0">
              <a:solidFill>
                <a:schemeClr val="tx1"/>
              </a:solidFill>
            </a:endParaRPr>
          </a:p>
          <a:p>
            <a:r>
              <a:rPr lang="en-GB" sz="1600" b="1" dirty="0">
                <a:solidFill>
                  <a:schemeClr val="tx1"/>
                </a:solidFill>
              </a:rPr>
              <a:t>All </a:t>
            </a:r>
            <a:r>
              <a:rPr lang="en-GB" sz="1600" dirty="0">
                <a:solidFill>
                  <a:schemeClr val="tx1"/>
                </a:solidFill>
              </a:rPr>
              <a:t>: will be able to give a simple impression of writer’s methods</a:t>
            </a:r>
          </a:p>
          <a:p>
            <a:r>
              <a:rPr lang="en-GB" sz="1600" b="1" dirty="0">
                <a:solidFill>
                  <a:schemeClr val="tx1"/>
                </a:solidFill>
              </a:rPr>
              <a:t>Most: </a:t>
            </a:r>
            <a:r>
              <a:rPr lang="en-GB" sz="1600" dirty="0">
                <a:solidFill>
                  <a:schemeClr val="tx1"/>
                </a:solidFill>
              </a:rPr>
              <a:t>will be able to understand what the writer clearly makes them think or feel</a:t>
            </a:r>
          </a:p>
          <a:p>
            <a:r>
              <a:rPr lang="en-GB" sz="1600" b="1" dirty="0">
                <a:solidFill>
                  <a:schemeClr val="tx1"/>
                </a:solidFill>
              </a:rPr>
              <a:t>Some: </a:t>
            </a:r>
            <a:r>
              <a:rPr lang="en-GB" sz="1600" dirty="0">
                <a:solidFill>
                  <a:schemeClr val="tx1"/>
                </a:solidFill>
              </a:rPr>
              <a:t>will be able to explore writer’s methods in detail</a:t>
            </a:r>
          </a:p>
        </p:txBody>
      </p:sp>
      <p:sp>
        <p:nvSpPr>
          <p:cNvPr id="4" name="TextBox 3"/>
          <p:cNvSpPr txBox="1"/>
          <p:nvPr/>
        </p:nvSpPr>
        <p:spPr>
          <a:xfrm>
            <a:off x="3354286" y="1224039"/>
            <a:ext cx="6635555" cy="3662541"/>
          </a:xfrm>
          <a:prstGeom prst="rect">
            <a:avLst/>
          </a:prstGeom>
          <a:solidFill>
            <a:srgbClr val="FFFF00"/>
          </a:solidFill>
        </p:spPr>
        <p:txBody>
          <a:bodyPr wrap="square" rtlCol="0">
            <a:spAutoFit/>
          </a:bodyPr>
          <a:lstStyle/>
          <a:p>
            <a:r>
              <a:rPr lang="en-GB" sz="2800" b="1" u="sng" dirty="0"/>
              <a:t>In front of you are two extracts from responses to question 4 for you to mark</a:t>
            </a:r>
          </a:p>
          <a:p>
            <a:endParaRPr lang="en-GB" sz="2800" b="1" u="sng" dirty="0"/>
          </a:p>
          <a:p>
            <a:r>
              <a:rPr lang="en-GB" sz="2800" b="1" u="sng" dirty="0"/>
              <a:t>Using the mark scheme, what would you give the two exemplar pieces and why?</a:t>
            </a:r>
          </a:p>
          <a:p>
            <a:endParaRPr lang="en-GB" sz="2800" b="1" u="sng" dirty="0"/>
          </a:p>
          <a:p>
            <a:endParaRPr lang="en-GB" sz="2800" b="1" u="sng" dirty="0"/>
          </a:p>
          <a:p>
            <a:endParaRPr lang="en-GB" b="1" u="sng" dirty="0"/>
          </a:p>
          <a:p>
            <a:endParaRPr lang="en-GB" dirty="0"/>
          </a:p>
        </p:txBody>
      </p:sp>
      <p:sp>
        <p:nvSpPr>
          <p:cNvPr id="12" name="Rounded Rectangle 11"/>
          <p:cNvSpPr/>
          <p:nvPr/>
        </p:nvSpPr>
        <p:spPr>
          <a:xfrm>
            <a:off x="3071664" y="0"/>
            <a:ext cx="7200800" cy="115212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2800" b="1" dirty="0"/>
              <a:t>English Language Paper 1 Creative Reading</a:t>
            </a:r>
          </a:p>
          <a:p>
            <a:pPr algn="ctr"/>
            <a:r>
              <a:rPr lang="en-GB" sz="2800" b="1" dirty="0"/>
              <a:t>Lesson 4: Evaluation</a:t>
            </a:r>
            <a:endParaRPr lang="en-GB" sz="2800" dirty="0"/>
          </a:p>
        </p:txBody>
      </p:sp>
    </p:spTree>
    <p:extLst>
      <p:ext uri="{BB962C8B-B14F-4D97-AF65-F5344CB8AC3E}">
        <p14:creationId xmlns:p14="http://schemas.microsoft.com/office/powerpoint/2010/main" val="73883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nvPr>
        </p:nvGraphicFramePr>
        <p:xfrm>
          <a:off x="6600056" y="5085184"/>
          <a:ext cx="3450501" cy="1828800"/>
        </p:xfrm>
        <a:graphic>
          <a:graphicData uri="http://schemas.openxmlformats.org/drawingml/2006/table">
            <a:tbl>
              <a:tblPr firstRow="1" bandRow="1">
                <a:tableStyleId>{00A15C55-8517-42AA-B614-E9B94910E393}</a:tableStyleId>
              </a:tblPr>
              <a:tblGrid>
                <a:gridCol w="730127">
                  <a:extLst>
                    <a:ext uri="{9D8B030D-6E8A-4147-A177-3AD203B41FA5}">
                      <a16:colId xmlns:a16="http://schemas.microsoft.com/office/drawing/2014/main" val="20000"/>
                    </a:ext>
                  </a:extLst>
                </a:gridCol>
                <a:gridCol w="2720374">
                  <a:extLst>
                    <a:ext uri="{9D8B030D-6E8A-4147-A177-3AD203B41FA5}">
                      <a16:colId xmlns:a16="http://schemas.microsoft.com/office/drawing/2014/main" val="20001"/>
                    </a:ext>
                  </a:extLst>
                </a:gridCol>
              </a:tblGrid>
              <a:tr h="256891">
                <a:tc>
                  <a:txBody>
                    <a:bodyPr/>
                    <a:lstStyle/>
                    <a:p>
                      <a:r>
                        <a:rPr lang="en-GB" dirty="0"/>
                        <a:t>Level</a:t>
                      </a:r>
                    </a:p>
                  </a:txBody>
                  <a:tcPr/>
                </a:tc>
                <a:tc>
                  <a:txBody>
                    <a:bodyPr/>
                    <a:lstStyle/>
                    <a:p>
                      <a:r>
                        <a:rPr lang="en-GB" dirty="0"/>
                        <a:t>Key words</a:t>
                      </a:r>
                    </a:p>
                  </a:txBody>
                  <a:tcPr/>
                </a:tc>
                <a:extLst>
                  <a:ext uri="{0D108BD9-81ED-4DB2-BD59-A6C34878D82A}">
                    <a16:rowId xmlns:a16="http://schemas.microsoft.com/office/drawing/2014/main" val="10000"/>
                  </a:ext>
                </a:extLst>
              </a:tr>
              <a:tr h="256891">
                <a:tc>
                  <a:txBody>
                    <a:bodyPr/>
                    <a:lstStyle/>
                    <a:p>
                      <a:r>
                        <a:rPr lang="en-GB" dirty="0"/>
                        <a:t>4</a:t>
                      </a:r>
                    </a:p>
                  </a:txBody>
                  <a:tcPr/>
                </a:tc>
                <a:tc>
                  <a:txBody>
                    <a:bodyPr/>
                    <a:lstStyle/>
                    <a:p>
                      <a:r>
                        <a:rPr lang="en-GB" dirty="0"/>
                        <a:t>Detailed, perceptive</a:t>
                      </a:r>
                    </a:p>
                  </a:txBody>
                  <a:tcPr/>
                </a:tc>
                <a:extLst>
                  <a:ext uri="{0D108BD9-81ED-4DB2-BD59-A6C34878D82A}">
                    <a16:rowId xmlns:a16="http://schemas.microsoft.com/office/drawing/2014/main" val="10001"/>
                  </a:ext>
                </a:extLst>
              </a:tr>
              <a:tr h="256891">
                <a:tc>
                  <a:txBody>
                    <a:bodyPr/>
                    <a:lstStyle/>
                    <a:p>
                      <a:r>
                        <a:rPr lang="en-GB" dirty="0"/>
                        <a:t>3</a:t>
                      </a:r>
                    </a:p>
                  </a:txBody>
                  <a:tcPr/>
                </a:tc>
                <a:tc>
                  <a:txBody>
                    <a:bodyPr/>
                    <a:lstStyle/>
                    <a:p>
                      <a:r>
                        <a:rPr lang="en-GB" dirty="0"/>
                        <a:t>Clear, relevant</a:t>
                      </a:r>
                    </a:p>
                  </a:txBody>
                  <a:tcPr/>
                </a:tc>
                <a:extLst>
                  <a:ext uri="{0D108BD9-81ED-4DB2-BD59-A6C34878D82A}">
                    <a16:rowId xmlns:a16="http://schemas.microsoft.com/office/drawing/2014/main" val="10002"/>
                  </a:ext>
                </a:extLst>
              </a:tr>
              <a:tr h="256891">
                <a:tc>
                  <a:txBody>
                    <a:bodyPr/>
                    <a:lstStyle/>
                    <a:p>
                      <a:r>
                        <a:rPr lang="en-GB" dirty="0"/>
                        <a:t>2</a:t>
                      </a:r>
                    </a:p>
                  </a:txBody>
                  <a:tcPr/>
                </a:tc>
                <a:tc>
                  <a:txBody>
                    <a:bodyPr/>
                    <a:lstStyle/>
                    <a:p>
                      <a:r>
                        <a:rPr lang="en-GB" dirty="0"/>
                        <a:t>Some, attempts</a:t>
                      </a:r>
                    </a:p>
                  </a:txBody>
                  <a:tcPr/>
                </a:tc>
                <a:extLst>
                  <a:ext uri="{0D108BD9-81ED-4DB2-BD59-A6C34878D82A}">
                    <a16:rowId xmlns:a16="http://schemas.microsoft.com/office/drawing/2014/main" val="10003"/>
                  </a:ext>
                </a:extLst>
              </a:tr>
              <a:tr h="256891">
                <a:tc>
                  <a:txBody>
                    <a:bodyPr/>
                    <a:lstStyle/>
                    <a:p>
                      <a:r>
                        <a:rPr lang="en-GB" dirty="0"/>
                        <a:t>1</a:t>
                      </a:r>
                    </a:p>
                  </a:txBody>
                  <a:tcPr/>
                </a:tc>
                <a:tc>
                  <a:txBody>
                    <a:bodyPr/>
                    <a:lstStyle/>
                    <a:p>
                      <a:r>
                        <a:rPr lang="en-GB" dirty="0"/>
                        <a:t>Simple,</a:t>
                      </a:r>
                      <a:r>
                        <a:rPr lang="en-GB" baseline="0" dirty="0"/>
                        <a:t> limited</a:t>
                      </a:r>
                      <a:endParaRPr lang="en-GB" dirty="0"/>
                    </a:p>
                  </a:txBody>
                  <a:tcPr/>
                </a:tc>
                <a:extLst>
                  <a:ext uri="{0D108BD9-81ED-4DB2-BD59-A6C34878D82A}">
                    <a16:rowId xmlns:a16="http://schemas.microsoft.com/office/drawing/2014/main" val="10004"/>
                  </a:ext>
                </a:extLst>
              </a:tr>
            </a:tbl>
          </a:graphicData>
        </a:graphic>
      </p:graphicFrame>
      <p:sp>
        <p:nvSpPr>
          <p:cNvPr id="9" name="Rounded Rectangle 8"/>
          <p:cNvSpPr/>
          <p:nvPr/>
        </p:nvSpPr>
        <p:spPr>
          <a:xfrm>
            <a:off x="3071664" y="5085185"/>
            <a:ext cx="2448272" cy="1551269"/>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solidFill>
                <a:schemeClr val="tx1"/>
              </a:solidFill>
            </a:endParaRPr>
          </a:p>
          <a:p>
            <a:pPr algn="ctr"/>
            <a:r>
              <a:rPr lang="en-GB" sz="2800" dirty="0">
                <a:solidFill>
                  <a:schemeClr val="tx1"/>
                </a:solidFill>
              </a:rPr>
              <a:t>The exam board mark scheme</a:t>
            </a:r>
          </a:p>
          <a:p>
            <a:pPr algn="ctr"/>
            <a:endParaRPr lang="en-GB" sz="2800" dirty="0">
              <a:solidFill>
                <a:schemeClr val="tx1"/>
              </a:solidFill>
            </a:endParaRPr>
          </a:p>
        </p:txBody>
      </p:sp>
      <p:sp>
        <p:nvSpPr>
          <p:cNvPr id="10" name="Right Arrow 9"/>
          <p:cNvSpPr/>
          <p:nvPr/>
        </p:nvSpPr>
        <p:spPr>
          <a:xfrm>
            <a:off x="5519936" y="5805264"/>
            <a:ext cx="792088"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ounded Rectangle 4"/>
          <p:cNvSpPr/>
          <p:nvPr/>
        </p:nvSpPr>
        <p:spPr>
          <a:xfrm>
            <a:off x="1637862" y="116633"/>
            <a:ext cx="1433803" cy="6424105"/>
          </a:xfrm>
          <a:prstGeom prst="roundRect">
            <a:avLst/>
          </a:prstGeom>
          <a:solidFill>
            <a:srgbClr val="E6EB2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solidFill>
                  <a:schemeClr val="tx1"/>
                </a:solidFill>
              </a:rPr>
              <a:t>LEARNING OBJECTIVES </a:t>
            </a:r>
          </a:p>
          <a:p>
            <a:endParaRPr lang="en-GB" sz="1600" dirty="0">
              <a:solidFill>
                <a:schemeClr val="tx1"/>
              </a:solidFill>
            </a:endParaRPr>
          </a:p>
          <a:p>
            <a:r>
              <a:rPr lang="en-GB" sz="1600" b="1" dirty="0">
                <a:solidFill>
                  <a:schemeClr val="tx1"/>
                </a:solidFill>
              </a:rPr>
              <a:t>All </a:t>
            </a:r>
            <a:r>
              <a:rPr lang="en-GB" sz="1600" dirty="0">
                <a:solidFill>
                  <a:schemeClr val="tx1"/>
                </a:solidFill>
              </a:rPr>
              <a:t>: will be able to give a simple impression of writer’s methods</a:t>
            </a:r>
          </a:p>
          <a:p>
            <a:r>
              <a:rPr lang="en-GB" sz="1600" b="1" dirty="0">
                <a:solidFill>
                  <a:schemeClr val="tx1"/>
                </a:solidFill>
              </a:rPr>
              <a:t>Most: </a:t>
            </a:r>
            <a:r>
              <a:rPr lang="en-GB" sz="1600" dirty="0">
                <a:solidFill>
                  <a:schemeClr val="tx1"/>
                </a:solidFill>
              </a:rPr>
              <a:t>will be able to understand what the writer clearly makes them think or feel</a:t>
            </a:r>
          </a:p>
          <a:p>
            <a:r>
              <a:rPr lang="en-GB" sz="1600" b="1" dirty="0">
                <a:solidFill>
                  <a:schemeClr val="tx1"/>
                </a:solidFill>
              </a:rPr>
              <a:t>Some: </a:t>
            </a:r>
            <a:r>
              <a:rPr lang="en-GB" sz="1600" dirty="0">
                <a:solidFill>
                  <a:schemeClr val="tx1"/>
                </a:solidFill>
              </a:rPr>
              <a:t>will be able to explore writer’s methods in detail</a:t>
            </a:r>
          </a:p>
        </p:txBody>
      </p:sp>
      <p:sp>
        <p:nvSpPr>
          <p:cNvPr id="4" name="TextBox 3"/>
          <p:cNvSpPr txBox="1"/>
          <p:nvPr/>
        </p:nvSpPr>
        <p:spPr>
          <a:xfrm>
            <a:off x="3354286" y="1224039"/>
            <a:ext cx="6635555" cy="3847207"/>
          </a:xfrm>
          <a:prstGeom prst="rect">
            <a:avLst/>
          </a:prstGeom>
          <a:solidFill>
            <a:srgbClr val="FFFF00"/>
          </a:solidFill>
        </p:spPr>
        <p:txBody>
          <a:bodyPr wrap="square" rtlCol="0">
            <a:spAutoFit/>
          </a:bodyPr>
          <a:lstStyle/>
          <a:p>
            <a:r>
              <a:rPr lang="en-GB" sz="1600" b="1" u="sng" dirty="0"/>
              <a:t>Answer 1 received 11 out of 20</a:t>
            </a:r>
          </a:p>
          <a:p>
            <a:r>
              <a:rPr lang="en-GB" sz="1600" dirty="0"/>
              <a:t>The answer gives a range of examples in order to express a clear opinion on the statement. This is mostly explained clearly, using relevant quotations. The first paragraph explains the effect of the writer’s choices well, but the </a:t>
            </a:r>
            <a:r>
              <a:rPr lang="en-GB" sz="1600" dirty="0" err="1"/>
              <a:t>econd</a:t>
            </a:r>
            <a:r>
              <a:rPr lang="en-GB" sz="1600" dirty="0"/>
              <a:t> needs much more detailed analysis</a:t>
            </a:r>
          </a:p>
          <a:p>
            <a:endParaRPr lang="en-GB" sz="1600" dirty="0"/>
          </a:p>
          <a:p>
            <a:r>
              <a:rPr lang="en-GB" sz="1600" b="1" u="sng" dirty="0"/>
              <a:t>Answer 2 received 8 out of 20</a:t>
            </a:r>
          </a:p>
          <a:p>
            <a:r>
              <a:rPr lang="en-GB" sz="1600" dirty="0"/>
              <a:t>The answer starts to give an opinion on the statement, and describes the effect of some of the writer’s methods, such as the examples in the second paragraph. However the examples about Doug </a:t>
            </a:r>
            <a:r>
              <a:rPr lang="en-GB" sz="1600" dirty="0" err="1"/>
              <a:t>stubbig</a:t>
            </a:r>
            <a:r>
              <a:rPr lang="en-GB" sz="1600" dirty="0"/>
              <a:t> his toe and not understanding the mother aren’t clearly explained. Quotations are used to back up some points, but not all of them</a:t>
            </a:r>
          </a:p>
          <a:p>
            <a:endParaRPr lang="en-GB" sz="1600" dirty="0"/>
          </a:p>
          <a:p>
            <a:endParaRPr lang="en-GB" b="1" u="sng" dirty="0"/>
          </a:p>
          <a:p>
            <a:endParaRPr lang="en-GB" dirty="0"/>
          </a:p>
        </p:txBody>
      </p:sp>
      <p:sp>
        <p:nvSpPr>
          <p:cNvPr id="12" name="Rounded Rectangle 11"/>
          <p:cNvSpPr/>
          <p:nvPr/>
        </p:nvSpPr>
        <p:spPr>
          <a:xfrm>
            <a:off x="3071664" y="0"/>
            <a:ext cx="7200800" cy="115212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2800" b="1" dirty="0"/>
              <a:t>English Language Paper 1 Creative Reading</a:t>
            </a:r>
          </a:p>
          <a:p>
            <a:pPr algn="ctr"/>
            <a:r>
              <a:rPr lang="en-GB" sz="2800" b="1" dirty="0"/>
              <a:t>Lesson 4: Evaluation</a:t>
            </a:r>
            <a:endParaRPr lang="en-GB" sz="2800" dirty="0"/>
          </a:p>
        </p:txBody>
      </p:sp>
    </p:spTree>
    <p:extLst>
      <p:ext uri="{BB962C8B-B14F-4D97-AF65-F5344CB8AC3E}">
        <p14:creationId xmlns:p14="http://schemas.microsoft.com/office/powerpoint/2010/main" val="4085825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nvPr>
        </p:nvGraphicFramePr>
        <p:xfrm>
          <a:off x="6600056" y="5085184"/>
          <a:ext cx="3450501" cy="1828800"/>
        </p:xfrm>
        <a:graphic>
          <a:graphicData uri="http://schemas.openxmlformats.org/drawingml/2006/table">
            <a:tbl>
              <a:tblPr firstRow="1" bandRow="1">
                <a:tableStyleId>{00A15C55-8517-42AA-B614-E9B94910E393}</a:tableStyleId>
              </a:tblPr>
              <a:tblGrid>
                <a:gridCol w="730127">
                  <a:extLst>
                    <a:ext uri="{9D8B030D-6E8A-4147-A177-3AD203B41FA5}">
                      <a16:colId xmlns:a16="http://schemas.microsoft.com/office/drawing/2014/main" val="20000"/>
                    </a:ext>
                  </a:extLst>
                </a:gridCol>
                <a:gridCol w="2720374">
                  <a:extLst>
                    <a:ext uri="{9D8B030D-6E8A-4147-A177-3AD203B41FA5}">
                      <a16:colId xmlns:a16="http://schemas.microsoft.com/office/drawing/2014/main" val="20001"/>
                    </a:ext>
                  </a:extLst>
                </a:gridCol>
              </a:tblGrid>
              <a:tr h="256891">
                <a:tc>
                  <a:txBody>
                    <a:bodyPr/>
                    <a:lstStyle/>
                    <a:p>
                      <a:r>
                        <a:rPr lang="en-GB" dirty="0"/>
                        <a:t>Level</a:t>
                      </a:r>
                    </a:p>
                  </a:txBody>
                  <a:tcPr/>
                </a:tc>
                <a:tc>
                  <a:txBody>
                    <a:bodyPr/>
                    <a:lstStyle/>
                    <a:p>
                      <a:r>
                        <a:rPr lang="en-GB" dirty="0"/>
                        <a:t>Key words</a:t>
                      </a:r>
                    </a:p>
                  </a:txBody>
                  <a:tcPr/>
                </a:tc>
                <a:extLst>
                  <a:ext uri="{0D108BD9-81ED-4DB2-BD59-A6C34878D82A}">
                    <a16:rowId xmlns:a16="http://schemas.microsoft.com/office/drawing/2014/main" val="10000"/>
                  </a:ext>
                </a:extLst>
              </a:tr>
              <a:tr h="256891">
                <a:tc>
                  <a:txBody>
                    <a:bodyPr/>
                    <a:lstStyle/>
                    <a:p>
                      <a:r>
                        <a:rPr lang="en-GB" dirty="0"/>
                        <a:t>4</a:t>
                      </a:r>
                    </a:p>
                  </a:txBody>
                  <a:tcPr/>
                </a:tc>
                <a:tc>
                  <a:txBody>
                    <a:bodyPr/>
                    <a:lstStyle/>
                    <a:p>
                      <a:r>
                        <a:rPr lang="en-GB" dirty="0"/>
                        <a:t>Detailed, perceptive</a:t>
                      </a:r>
                    </a:p>
                  </a:txBody>
                  <a:tcPr/>
                </a:tc>
                <a:extLst>
                  <a:ext uri="{0D108BD9-81ED-4DB2-BD59-A6C34878D82A}">
                    <a16:rowId xmlns:a16="http://schemas.microsoft.com/office/drawing/2014/main" val="10001"/>
                  </a:ext>
                </a:extLst>
              </a:tr>
              <a:tr h="256891">
                <a:tc>
                  <a:txBody>
                    <a:bodyPr/>
                    <a:lstStyle/>
                    <a:p>
                      <a:r>
                        <a:rPr lang="en-GB" dirty="0"/>
                        <a:t>3</a:t>
                      </a:r>
                    </a:p>
                  </a:txBody>
                  <a:tcPr/>
                </a:tc>
                <a:tc>
                  <a:txBody>
                    <a:bodyPr/>
                    <a:lstStyle/>
                    <a:p>
                      <a:r>
                        <a:rPr lang="en-GB" dirty="0"/>
                        <a:t>Clear, relevant</a:t>
                      </a:r>
                    </a:p>
                  </a:txBody>
                  <a:tcPr/>
                </a:tc>
                <a:extLst>
                  <a:ext uri="{0D108BD9-81ED-4DB2-BD59-A6C34878D82A}">
                    <a16:rowId xmlns:a16="http://schemas.microsoft.com/office/drawing/2014/main" val="10002"/>
                  </a:ext>
                </a:extLst>
              </a:tr>
              <a:tr h="256891">
                <a:tc>
                  <a:txBody>
                    <a:bodyPr/>
                    <a:lstStyle/>
                    <a:p>
                      <a:r>
                        <a:rPr lang="en-GB" dirty="0"/>
                        <a:t>2</a:t>
                      </a:r>
                    </a:p>
                  </a:txBody>
                  <a:tcPr/>
                </a:tc>
                <a:tc>
                  <a:txBody>
                    <a:bodyPr/>
                    <a:lstStyle/>
                    <a:p>
                      <a:r>
                        <a:rPr lang="en-GB" dirty="0"/>
                        <a:t>Some, attempts</a:t>
                      </a:r>
                    </a:p>
                  </a:txBody>
                  <a:tcPr/>
                </a:tc>
                <a:extLst>
                  <a:ext uri="{0D108BD9-81ED-4DB2-BD59-A6C34878D82A}">
                    <a16:rowId xmlns:a16="http://schemas.microsoft.com/office/drawing/2014/main" val="10003"/>
                  </a:ext>
                </a:extLst>
              </a:tr>
              <a:tr h="256891">
                <a:tc>
                  <a:txBody>
                    <a:bodyPr/>
                    <a:lstStyle/>
                    <a:p>
                      <a:r>
                        <a:rPr lang="en-GB" dirty="0"/>
                        <a:t>1</a:t>
                      </a:r>
                    </a:p>
                  </a:txBody>
                  <a:tcPr/>
                </a:tc>
                <a:tc>
                  <a:txBody>
                    <a:bodyPr/>
                    <a:lstStyle/>
                    <a:p>
                      <a:r>
                        <a:rPr lang="en-GB" dirty="0"/>
                        <a:t>Simple,</a:t>
                      </a:r>
                      <a:r>
                        <a:rPr lang="en-GB" baseline="0" dirty="0"/>
                        <a:t> limited</a:t>
                      </a:r>
                      <a:endParaRPr lang="en-GB" dirty="0"/>
                    </a:p>
                  </a:txBody>
                  <a:tcPr/>
                </a:tc>
                <a:extLst>
                  <a:ext uri="{0D108BD9-81ED-4DB2-BD59-A6C34878D82A}">
                    <a16:rowId xmlns:a16="http://schemas.microsoft.com/office/drawing/2014/main" val="10004"/>
                  </a:ext>
                </a:extLst>
              </a:tr>
            </a:tbl>
          </a:graphicData>
        </a:graphic>
      </p:graphicFrame>
      <p:sp>
        <p:nvSpPr>
          <p:cNvPr id="9" name="Rounded Rectangle 8"/>
          <p:cNvSpPr/>
          <p:nvPr/>
        </p:nvSpPr>
        <p:spPr>
          <a:xfrm>
            <a:off x="3071664" y="5085185"/>
            <a:ext cx="2448272" cy="1551269"/>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solidFill>
                <a:schemeClr val="tx1"/>
              </a:solidFill>
            </a:endParaRPr>
          </a:p>
          <a:p>
            <a:pPr algn="ctr"/>
            <a:r>
              <a:rPr lang="en-GB" sz="2800" dirty="0">
                <a:solidFill>
                  <a:schemeClr val="tx1"/>
                </a:solidFill>
              </a:rPr>
              <a:t>The exam board mark scheme</a:t>
            </a:r>
          </a:p>
          <a:p>
            <a:pPr algn="ctr"/>
            <a:endParaRPr lang="en-GB" sz="2800" dirty="0">
              <a:solidFill>
                <a:schemeClr val="tx1"/>
              </a:solidFill>
            </a:endParaRPr>
          </a:p>
        </p:txBody>
      </p:sp>
      <p:sp>
        <p:nvSpPr>
          <p:cNvPr id="10" name="Right Arrow 9"/>
          <p:cNvSpPr/>
          <p:nvPr/>
        </p:nvSpPr>
        <p:spPr>
          <a:xfrm>
            <a:off x="5519936" y="5805264"/>
            <a:ext cx="792088"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ounded Rectangle 4"/>
          <p:cNvSpPr/>
          <p:nvPr/>
        </p:nvSpPr>
        <p:spPr>
          <a:xfrm>
            <a:off x="1637862" y="116633"/>
            <a:ext cx="1433803" cy="6424105"/>
          </a:xfrm>
          <a:prstGeom prst="roundRect">
            <a:avLst/>
          </a:prstGeom>
          <a:solidFill>
            <a:srgbClr val="E6EB2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solidFill>
                  <a:schemeClr val="tx1"/>
                </a:solidFill>
              </a:rPr>
              <a:t>LEARNING OBJECTIVES </a:t>
            </a:r>
          </a:p>
          <a:p>
            <a:endParaRPr lang="en-GB" sz="1600" dirty="0">
              <a:solidFill>
                <a:schemeClr val="tx1"/>
              </a:solidFill>
            </a:endParaRPr>
          </a:p>
          <a:p>
            <a:r>
              <a:rPr lang="en-GB" sz="1600" b="1" dirty="0">
                <a:solidFill>
                  <a:schemeClr val="tx1"/>
                </a:solidFill>
              </a:rPr>
              <a:t>All </a:t>
            </a:r>
            <a:r>
              <a:rPr lang="en-GB" sz="1600" dirty="0">
                <a:solidFill>
                  <a:schemeClr val="tx1"/>
                </a:solidFill>
              </a:rPr>
              <a:t>: will be able to give a simple impression of writer’s methods</a:t>
            </a:r>
          </a:p>
          <a:p>
            <a:r>
              <a:rPr lang="en-GB" sz="1600" b="1" dirty="0">
                <a:solidFill>
                  <a:schemeClr val="tx1"/>
                </a:solidFill>
              </a:rPr>
              <a:t>Most: </a:t>
            </a:r>
            <a:r>
              <a:rPr lang="en-GB" sz="1600" dirty="0">
                <a:solidFill>
                  <a:schemeClr val="tx1"/>
                </a:solidFill>
              </a:rPr>
              <a:t>will be able to understand what the writer clearly makes them think or feel</a:t>
            </a:r>
          </a:p>
          <a:p>
            <a:r>
              <a:rPr lang="en-GB" sz="1600" b="1" dirty="0">
                <a:solidFill>
                  <a:schemeClr val="tx1"/>
                </a:solidFill>
              </a:rPr>
              <a:t>Some: </a:t>
            </a:r>
            <a:r>
              <a:rPr lang="en-GB" sz="1600" dirty="0">
                <a:solidFill>
                  <a:schemeClr val="tx1"/>
                </a:solidFill>
              </a:rPr>
              <a:t>will be able to explore writer’s methods in detail</a:t>
            </a:r>
          </a:p>
        </p:txBody>
      </p:sp>
      <p:sp>
        <p:nvSpPr>
          <p:cNvPr id="4" name="TextBox 3"/>
          <p:cNvSpPr txBox="1"/>
          <p:nvPr/>
        </p:nvSpPr>
        <p:spPr>
          <a:xfrm>
            <a:off x="3354287" y="1224039"/>
            <a:ext cx="6584844" cy="3477875"/>
          </a:xfrm>
          <a:prstGeom prst="rect">
            <a:avLst/>
          </a:prstGeom>
          <a:solidFill>
            <a:srgbClr val="FFFF00"/>
          </a:solidFill>
        </p:spPr>
        <p:txBody>
          <a:bodyPr wrap="square" rtlCol="0">
            <a:spAutoFit/>
          </a:bodyPr>
          <a:lstStyle/>
          <a:p>
            <a:r>
              <a:rPr lang="en-GB" sz="2800" dirty="0"/>
              <a:t>Now you have had this intervention over the past three weeks for Paper 1, Q2, Q3 and Q4, write down on your Post-it note what you have learned over the weeks and what skills you still feel you need to work on to gain a Level 5?</a:t>
            </a:r>
          </a:p>
          <a:p>
            <a:endParaRPr lang="en-GB" sz="1600" dirty="0"/>
          </a:p>
          <a:p>
            <a:r>
              <a:rPr lang="en-GB" b="1" u="sng" dirty="0"/>
              <a:t>Discuss…</a:t>
            </a:r>
          </a:p>
          <a:p>
            <a:endParaRPr lang="en-GB" dirty="0"/>
          </a:p>
        </p:txBody>
      </p:sp>
      <p:sp>
        <p:nvSpPr>
          <p:cNvPr id="12" name="Rounded Rectangle 11"/>
          <p:cNvSpPr/>
          <p:nvPr/>
        </p:nvSpPr>
        <p:spPr>
          <a:xfrm>
            <a:off x="3071664" y="0"/>
            <a:ext cx="7200800" cy="115212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2800" b="1" dirty="0"/>
              <a:t>Plenary</a:t>
            </a:r>
            <a:endParaRPr lang="en-GB" sz="2800" dirty="0"/>
          </a:p>
        </p:txBody>
      </p:sp>
    </p:spTree>
    <p:extLst>
      <p:ext uri="{BB962C8B-B14F-4D97-AF65-F5344CB8AC3E}">
        <p14:creationId xmlns:p14="http://schemas.microsoft.com/office/powerpoint/2010/main" val="11837495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1237</Words>
  <Application>Microsoft Office PowerPoint</Application>
  <PresentationFormat>Widescreen</PresentationFormat>
  <Paragraphs>178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English Language Paper 1  Creative Reading – Q4 (AO4)  How to tackle the Q4 Evaluation question</vt:lpstr>
      <vt:lpstr>T</vt:lpstr>
      <vt:lpstr>PowerPoint Presentation</vt:lpstr>
      <vt:lpstr>PowerPoint Presentation</vt:lpstr>
      <vt:lpstr>PowerPoint Presentation</vt:lpstr>
      <vt:lpstr>Candidate 1 Q4 Evaluation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 Booth</dc:creator>
  <cp:lastModifiedBy>Elaine Booth</cp:lastModifiedBy>
  <cp:revision>12</cp:revision>
  <dcterms:created xsi:type="dcterms:W3CDTF">2016-08-15T14:25:13Z</dcterms:created>
  <dcterms:modified xsi:type="dcterms:W3CDTF">2016-11-20T14:49:52Z</dcterms:modified>
</cp:coreProperties>
</file>