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7" r:id="rId11"/>
    <p:sldId id="268" r:id="rId12"/>
    <p:sldId id="269" r:id="rId13"/>
    <p:sldId id="262" r:id="rId14"/>
    <p:sldId id="264" r:id="rId15"/>
    <p:sldId id="265" r:id="rId16"/>
    <p:sldId id="26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CFD94FA-7162-44F6-A7AD-7CEC6E41A4F2}" type="datetimeFigureOut">
              <a:rPr lang="en-GB" smtClean="0"/>
              <a:t>16/11/2016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EBB90-4FE5-4D33-9F9A-443E22D4D18E}" type="slidenum">
              <a:rPr lang="en-GB" smtClean="0"/>
              <a:t>‹#›</a:t>
            </a:fld>
            <a:endParaRPr lang="en-GB"/>
          </a:p>
        </p:txBody>
      </p:sp>
    </p:spTree>
    <p:extLst>
      <p:ext uri="{BB962C8B-B14F-4D97-AF65-F5344CB8AC3E}">
        <p14:creationId xmlns:p14="http://schemas.microsoft.com/office/powerpoint/2010/main" val="2273701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FD94FA-7162-44F6-A7AD-7CEC6E41A4F2}" type="datetimeFigureOut">
              <a:rPr lang="en-GB" smtClean="0"/>
              <a:t>16/11/2016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EBB90-4FE5-4D33-9F9A-443E22D4D18E}" type="slidenum">
              <a:rPr lang="en-GB" smtClean="0"/>
              <a:t>‹#›</a:t>
            </a:fld>
            <a:endParaRPr lang="en-GB"/>
          </a:p>
        </p:txBody>
      </p:sp>
    </p:spTree>
    <p:extLst>
      <p:ext uri="{BB962C8B-B14F-4D97-AF65-F5344CB8AC3E}">
        <p14:creationId xmlns:p14="http://schemas.microsoft.com/office/powerpoint/2010/main" val="2885762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FD94FA-7162-44F6-A7AD-7CEC6E41A4F2}" type="datetimeFigureOut">
              <a:rPr lang="en-GB" smtClean="0"/>
              <a:t>16/11/2016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EBB90-4FE5-4D33-9F9A-443E22D4D18E}" type="slidenum">
              <a:rPr lang="en-GB" smtClean="0"/>
              <a:t>‹#›</a:t>
            </a:fld>
            <a:endParaRPr lang="en-GB"/>
          </a:p>
        </p:txBody>
      </p:sp>
    </p:spTree>
    <p:extLst>
      <p:ext uri="{BB962C8B-B14F-4D97-AF65-F5344CB8AC3E}">
        <p14:creationId xmlns:p14="http://schemas.microsoft.com/office/powerpoint/2010/main" val="301326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FD94FA-7162-44F6-A7AD-7CEC6E41A4F2}" type="datetimeFigureOut">
              <a:rPr lang="en-GB" smtClean="0"/>
              <a:t>16/11/2016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EBB90-4FE5-4D33-9F9A-443E22D4D18E}" type="slidenum">
              <a:rPr lang="en-GB" smtClean="0"/>
              <a:t>‹#›</a:t>
            </a:fld>
            <a:endParaRPr lang="en-GB"/>
          </a:p>
        </p:txBody>
      </p:sp>
    </p:spTree>
    <p:extLst>
      <p:ext uri="{BB962C8B-B14F-4D97-AF65-F5344CB8AC3E}">
        <p14:creationId xmlns:p14="http://schemas.microsoft.com/office/powerpoint/2010/main" val="2758088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D94FA-7162-44F6-A7AD-7CEC6E41A4F2}" type="datetimeFigureOut">
              <a:rPr lang="en-GB" smtClean="0"/>
              <a:t>16/11/2016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EBB90-4FE5-4D33-9F9A-443E22D4D18E}" type="slidenum">
              <a:rPr lang="en-GB" smtClean="0"/>
              <a:t>‹#›</a:t>
            </a:fld>
            <a:endParaRPr lang="en-GB"/>
          </a:p>
        </p:txBody>
      </p:sp>
    </p:spTree>
    <p:extLst>
      <p:ext uri="{BB962C8B-B14F-4D97-AF65-F5344CB8AC3E}">
        <p14:creationId xmlns:p14="http://schemas.microsoft.com/office/powerpoint/2010/main" val="3688308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CFD94FA-7162-44F6-A7AD-7CEC6E41A4F2}" type="datetimeFigureOut">
              <a:rPr lang="en-GB" smtClean="0"/>
              <a:t>16/11/2016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2EBB90-4FE5-4D33-9F9A-443E22D4D18E}" type="slidenum">
              <a:rPr lang="en-GB" smtClean="0"/>
              <a:t>‹#›</a:t>
            </a:fld>
            <a:endParaRPr lang="en-GB"/>
          </a:p>
        </p:txBody>
      </p:sp>
    </p:spTree>
    <p:extLst>
      <p:ext uri="{BB962C8B-B14F-4D97-AF65-F5344CB8AC3E}">
        <p14:creationId xmlns:p14="http://schemas.microsoft.com/office/powerpoint/2010/main" val="1751824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CFD94FA-7162-44F6-A7AD-7CEC6E41A4F2}" type="datetimeFigureOut">
              <a:rPr lang="en-GB" smtClean="0"/>
              <a:t>16/11/2016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2EBB90-4FE5-4D33-9F9A-443E22D4D18E}" type="slidenum">
              <a:rPr lang="en-GB" smtClean="0"/>
              <a:t>‹#›</a:t>
            </a:fld>
            <a:endParaRPr lang="en-GB"/>
          </a:p>
        </p:txBody>
      </p:sp>
    </p:spTree>
    <p:extLst>
      <p:ext uri="{BB962C8B-B14F-4D97-AF65-F5344CB8AC3E}">
        <p14:creationId xmlns:p14="http://schemas.microsoft.com/office/powerpoint/2010/main" val="3566918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CFD94FA-7162-44F6-A7AD-7CEC6E41A4F2}" type="datetimeFigureOut">
              <a:rPr lang="en-GB" smtClean="0"/>
              <a:t>16/11/2016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2EBB90-4FE5-4D33-9F9A-443E22D4D18E}" type="slidenum">
              <a:rPr lang="en-GB" smtClean="0"/>
              <a:t>‹#›</a:t>
            </a:fld>
            <a:endParaRPr lang="en-GB"/>
          </a:p>
        </p:txBody>
      </p:sp>
    </p:spTree>
    <p:extLst>
      <p:ext uri="{BB962C8B-B14F-4D97-AF65-F5344CB8AC3E}">
        <p14:creationId xmlns:p14="http://schemas.microsoft.com/office/powerpoint/2010/main" val="2103706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D94FA-7162-44F6-A7AD-7CEC6E41A4F2}" type="datetimeFigureOut">
              <a:rPr lang="en-GB" smtClean="0"/>
              <a:t>16/11/2016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2EBB90-4FE5-4D33-9F9A-443E22D4D18E}" type="slidenum">
              <a:rPr lang="en-GB" smtClean="0"/>
              <a:t>‹#›</a:t>
            </a:fld>
            <a:endParaRPr lang="en-GB"/>
          </a:p>
        </p:txBody>
      </p:sp>
    </p:spTree>
    <p:extLst>
      <p:ext uri="{BB962C8B-B14F-4D97-AF65-F5344CB8AC3E}">
        <p14:creationId xmlns:p14="http://schemas.microsoft.com/office/powerpoint/2010/main" val="3426000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D94FA-7162-44F6-A7AD-7CEC6E41A4F2}" type="datetimeFigureOut">
              <a:rPr lang="en-GB" smtClean="0"/>
              <a:t>16/11/2016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2EBB90-4FE5-4D33-9F9A-443E22D4D18E}" type="slidenum">
              <a:rPr lang="en-GB" smtClean="0"/>
              <a:t>‹#›</a:t>
            </a:fld>
            <a:endParaRPr lang="en-GB"/>
          </a:p>
        </p:txBody>
      </p:sp>
    </p:spTree>
    <p:extLst>
      <p:ext uri="{BB962C8B-B14F-4D97-AF65-F5344CB8AC3E}">
        <p14:creationId xmlns:p14="http://schemas.microsoft.com/office/powerpoint/2010/main" val="709072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D94FA-7162-44F6-A7AD-7CEC6E41A4F2}" type="datetimeFigureOut">
              <a:rPr lang="en-GB" smtClean="0"/>
              <a:t>16/11/2016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2EBB90-4FE5-4D33-9F9A-443E22D4D18E}" type="slidenum">
              <a:rPr lang="en-GB" smtClean="0"/>
              <a:t>‹#›</a:t>
            </a:fld>
            <a:endParaRPr lang="en-GB"/>
          </a:p>
        </p:txBody>
      </p:sp>
    </p:spTree>
    <p:extLst>
      <p:ext uri="{BB962C8B-B14F-4D97-AF65-F5344CB8AC3E}">
        <p14:creationId xmlns:p14="http://schemas.microsoft.com/office/powerpoint/2010/main" val="2376952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FD94FA-7162-44F6-A7AD-7CEC6E41A4F2}" type="datetimeFigureOut">
              <a:rPr lang="en-GB" smtClean="0"/>
              <a:t>16/11/2016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2EBB90-4FE5-4D33-9F9A-443E22D4D18E}" type="slidenum">
              <a:rPr lang="en-GB" smtClean="0"/>
              <a:t>‹#›</a:t>
            </a:fld>
            <a:endParaRPr lang="en-GB"/>
          </a:p>
        </p:txBody>
      </p:sp>
    </p:spTree>
    <p:extLst>
      <p:ext uri="{BB962C8B-B14F-4D97-AF65-F5344CB8AC3E}">
        <p14:creationId xmlns:p14="http://schemas.microsoft.com/office/powerpoint/2010/main" val="62559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AO2b</a:t>
            </a:r>
            <a:endParaRPr lang="en-GB" dirty="0"/>
          </a:p>
        </p:txBody>
      </p:sp>
      <p:sp>
        <p:nvSpPr>
          <p:cNvPr id="3" name="Subtitle 2"/>
          <p:cNvSpPr>
            <a:spLocks noGrp="1"/>
          </p:cNvSpPr>
          <p:nvPr>
            <p:ph type="subTitle" idx="1"/>
          </p:nvPr>
        </p:nvSpPr>
        <p:spPr/>
        <p:txBody>
          <a:bodyPr/>
          <a:lstStyle/>
          <a:p>
            <a:r>
              <a:rPr lang="en-GB" dirty="0" smtClean="0"/>
              <a:t> Discuss structure, explaining why they have been used and the effects.</a:t>
            </a:r>
            <a:endParaRPr lang="en-GB" dirty="0"/>
          </a:p>
        </p:txBody>
      </p:sp>
    </p:spTree>
    <p:extLst>
      <p:ext uri="{BB962C8B-B14F-4D97-AF65-F5344CB8AC3E}">
        <p14:creationId xmlns:p14="http://schemas.microsoft.com/office/powerpoint/2010/main" val="3395203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your response</a:t>
            </a:r>
            <a:endParaRPr lang="en-GB" dirty="0"/>
          </a:p>
        </p:txBody>
      </p:sp>
      <p:sp>
        <p:nvSpPr>
          <p:cNvPr id="3" name="Content Placeholder 2"/>
          <p:cNvSpPr>
            <a:spLocks noGrp="1"/>
          </p:cNvSpPr>
          <p:nvPr>
            <p:ph idx="1"/>
          </p:nvPr>
        </p:nvSpPr>
        <p:spPr>
          <a:xfrm>
            <a:off x="838200" y="1825625"/>
            <a:ext cx="4195618" cy="4351338"/>
          </a:xfrm>
        </p:spPr>
        <p:txBody>
          <a:bodyPr>
            <a:normAutofit fontScale="92500"/>
          </a:bodyPr>
          <a:lstStyle/>
          <a:p>
            <a:pPr marL="514350" indent="-514350">
              <a:buAutoNum type="arabicParenR"/>
            </a:pPr>
            <a:r>
              <a:rPr lang="en-GB" b="1" i="1" dirty="0" smtClean="0">
                <a:solidFill>
                  <a:srgbClr val="C00000"/>
                </a:solidFill>
              </a:rPr>
              <a:t>Make a point about a structural feature or a structural point you have found.</a:t>
            </a:r>
          </a:p>
          <a:p>
            <a:pPr marL="514350" indent="-514350">
              <a:buAutoNum type="arabicParenR"/>
            </a:pPr>
            <a:r>
              <a:rPr lang="en-GB" b="1" i="1" dirty="0" smtClean="0">
                <a:solidFill>
                  <a:srgbClr val="00B050"/>
                </a:solidFill>
              </a:rPr>
              <a:t>Include the quotation (preferably in a sentence).</a:t>
            </a:r>
          </a:p>
          <a:p>
            <a:pPr marL="514350" indent="-514350">
              <a:buAutoNum type="arabicParenR"/>
            </a:pPr>
            <a:r>
              <a:rPr lang="en-GB" b="1" i="1" dirty="0" smtClean="0">
                <a:solidFill>
                  <a:srgbClr val="0070C0"/>
                </a:solidFill>
              </a:rPr>
              <a:t>Talk about the effect of the this structural feature, making sure you link it to the question.</a:t>
            </a:r>
          </a:p>
          <a:p>
            <a:pPr marL="514350" indent="-514350">
              <a:buAutoNum type="arabicParenR"/>
            </a:pPr>
            <a:endParaRPr lang="en-GB" b="1" i="1" dirty="0"/>
          </a:p>
        </p:txBody>
      </p:sp>
      <p:sp>
        <p:nvSpPr>
          <p:cNvPr id="4" name="Rectangle 3"/>
          <p:cNvSpPr/>
          <p:nvPr/>
        </p:nvSpPr>
        <p:spPr>
          <a:xfrm>
            <a:off x="6096000" y="728182"/>
            <a:ext cx="5643418" cy="194019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C00000"/>
                </a:solidFill>
                <a:latin typeface="Comic Sans MS" panose="030F0702030302020204" pitchFamily="66" charset="0"/>
              </a:rPr>
              <a:t>The writer starts the text by introducing the setting of a supermarket. He makes it sound like an ordinary shopping trip, saying </a:t>
            </a:r>
            <a:r>
              <a:rPr lang="en-GB" dirty="0" smtClean="0">
                <a:solidFill>
                  <a:srgbClr val="00B050"/>
                </a:solidFill>
                <a:latin typeface="Comic Sans MS" panose="030F0702030302020204" pitchFamily="66" charset="0"/>
              </a:rPr>
              <a:t>“Stephen lifted the first items on the belt.” </a:t>
            </a:r>
            <a:r>
              <a:rPr lang="en-GB" dirty="0" smtClean="0">
                <a:solidFill>
                  <a:srgbClr val="0070C0"/>
                </a:solidFill>
                <a:latin typeface="Comic Sans MS" panose="030F0702030302020204" pitchFamily="66" charset="0"/>
              </a:rPr>
              <a:t>This makes everything seem so normal that the reader might suspect something bad will happen, which builds tension.</a:t>
            </a:r>
          </a:p>
        </p:txBody>
      </p:sp>
      <p:sp>
        <p:nvSpPr>
          <p:cNvPr id="11" name="Rectangle 10"/>
          <p:cNvSpPr/>
          <p:nvPr/>
        </p:nvSpPr>
        <p:spPr>
          <a:xfrm>
            <a:off x="6096000" y="3503054"/>
            <a:ext cx="5643418" cy="32325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C00000"/>
                </a:solidFill>
                <a:latin typeface="Comic Sans MS" panose="030F0702030302020204" pitchFamily="66" charset="0"/>
              </a:rPr>
              <a:t>The passage begins by focusing on the normality of the visit to the supermarket. Even at this stage, however, the writer zooms in on details on the other shoppers</a:t>
            </a:r>
            <a:r>
              <a:rPr lang="en-GB" dirty="0" smtClean="0">
                <a:solidFill>
                  <a:srgbClr val="0070C0"/>
                </a:solidFill>
                <a:latin typeface="Comic Sans MS" panose="030F0702030302020204" pitchFamily="66" charset="0"/>
              </a:rPr>
              <a:t>, as the father is trying to </a:t>
            </a:r>
          </a:p>
          <a:p>
            <a:pPr algn="ctr"/>
            <a:r>
              <a:rPr lang="en-GB" dirty="0" smtClean="0">
                <a:solidFill>
                  <a:srgbClr val="0070C0"/>
                </a:solidFill>
                <a:latin typeface="Comic Sans MS" panose="030F0702030302020204" pitchFamily="66" charset="0"/>
              </a:rPr>
              <a:t>remember the other shoppers in a way which you wouldn’t if it was a normal shopping trip</a:t>
            </a:r>
            <a:r>
              <a:rPr lang="en-GB" dirty="0" smtClean="0">
                <a:solidFill>
                  <a:srgbClr val="00B050"/>
                </a:solidFill>
                <a:latin typeface="Comic Sans MS" panose="030F0702030302020204" pitchFamily="66" charset="0"/>
              </a:rPr>
              <a:t>, for example, the man ‘with a curved back’. </a:t>
            </a:r>
            <a:r>
              <a:rPr lang="en-GB" dirty="0" smtClean="0">
                <a:solidFill>
                  <a:srgbClr val="0070C0"/>
                </a:solidFill>
                <a:latin typeface="Comic Sans MS" panose="030F0702030302020204" pitchFamily="66" charset="0"/>
              </a:rPr>
              <a:t>This  alerts us to the possibility that something awful will happen. </a:t>
            </a:r>
            <a:r>
              <a:rPr lang="en-GB" dirty="0" smtClean="0">
                <a:solidFill>
                  <a:srgbClr val="C00000"/>
                </a:solidFill>
                <a:latin typeface="Comic Sans MS" panose="030F0702030302020204" pitchFamily="66" charset="0"/>
              </a:rPr>
              <a:t>When the father talks about this being </a:t>
            </a:r>
            <a:r>
              <a:rPr lang="en-GB" dirty="0" smtClean="0">
                <a:solidFill>
                  <a:srgbClr val="00B050"/>
                </a:solidFill>
                <a:latin typeface="Comic Sans MS" panose="030F0702030302020204" pitchFamily="66" charset="0"/>
              </a:rPr>
              <a:t>‘a desperate memory,’</a:t>
            </a:r>
            <a:r>
              <a:rPr lang="en-GB" dirty="0" smtClean="0">
                <a:solidFill>
                  <a:srgbClr val="C00000"/>
                </a:solidFill>
                <a:latin typeface="Comic Sans MS" panose="030F0702030302020204" pitchFamily="66" charset="0"/>
              </a:rPr>
              <a:t> </a:t>
            </a:r>
            <a:r>
              <a:rPr lang="en-GB" dirty="0" smtClean="0">
                <a:solidFill>
                  <a:srgbClr val="0070C0"/>
                </a:solidFill>
                <a:latin typeface="Comic Sans MS" panose="030F0702030302020204" pitchFamily="66" charset="0"/>
              </a:rPr>
              <a:t>this adds to the sense of disquiet. </a:t>
            </a:r>
          </a:p>
        </p:txBody>
      </p:sp>
      <p:sp>
        <p:nvSpPr>
          <p:cNvPr id="12" name="Rectangle 11"/>
          <p:cNvSpPr/>
          <p:nvPr/>
        </p:nvSpPr>
        <p:spPr>
          <a:xfrm>
            <a:off x="6096000" y="0"/>
            <a:ext cx="5643418" cy="5750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ourier New" panose="02070309020205020404" pitchFamily="49" charset="0"/>
                <a:cs typeface="Courier New" panose="02070309020205020404" pitchFamily="49" charset="0"/>
              </a:rPr>
              <a:t>How does the writer use structure to build tension?</a:t>
            </a:r>
          </a:p>
        </p:txBody>
      </p:sp>
      <p:sp>
        <p:nvSpPr>
          <p:cNvPr id="13" name="Down Arrow 12"/>
          <p:cNvSpPr/>
          <p:nvPr/>
        </p:nvSpPr>
        <p:spPr>
          <a:xfrm>
            <a:off x="7207876" y="2668375"/>
            <a:ext cx="3419666" cy="8346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Can you see the improvement?</a:t>
            </a:r>
            <a:endParaRPr lang="en-GB" dirty="0"/>
          </a:p>
        </p:txBody>
      </p:sp>
    </p:spTree>
    <p:extLst>
      <p:ext uri="{BB962C8B-B14F-4D97-AF65-F5344CB8AC3E}">
        <p14:creationId xmlns:p14="http://schemas.microsoft.com/office/powerpoint/2010/main" val="795854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1668" y="244698"/>
            <a:ext cx="5679583" cy="812217"/>
          </a:xfrm>
          <a:solidFill>
            <a:schemeClr val="bg1"/>
          </a:solidFill>
          <a:ln w="38100">
            <a:solidFill>
              <a:srgbClr val="7030A0"/>
            </a:solidFill>
          </a:ln>
        </p:spPr>
        <p:txBody>
          <a:bodyPr/>
          <a:lstStyle/>
          <a:p>
            <a:r>
              <a:rPr lang="en-GB" dirty="0" smtClean="0"/>
              <a:t>Have a go….</a:t>
            </a:r>
            <a:endParaRPr lang="en-GB" dirty="0"/>
          </a:p>
        </p:txBody>
      </p:sp>
      <p:sp>
        <p:nvSpPr>
          <p:cNvPr id="3" name="Content Placeholder 2"/>
          <p:cNvSpPr>
            <a:spLocks noGrp="1"/>
          </p:cNvSpPr>
          <p:nvPr>
            <p:ph idx="1"/>
          </p:nvPr>
        </p:nvSpPr>
        <p:spPr>
          <a:xfrm>
            <a:off x="0" y="1171979"/>
            <a:ext cx="12067503" cy="5589430"/>
          </a:xfrm>
        </p:spPr>
        <p:txBody>
          <a:bodyPr>
            <a:normAutofit fontScale="85000" lnSpcReduction="20000"/>
          </a:bodyPr>
          <a:lstStyle/>
          <a:p>
            <a:pPr marL="0" indent="0">
              <a:buNone/>
            </a:pPr>
            <a:r>
              <a:rPr lang="en-GB" b="1" dirty="0" smtClean="0"/>
              <a:t>Extract from ‘The Boy in the Striped Pyjamas.’ Bruno is a German child, and the boy is a Jewish boy in a concentration camp. </a:t>
            </a:r>
          </a:p>
          <a:p>
            <a:pPr marL="0" indent="0">
              <a:buNone/>
            </a:pPr>
            <a:endParaRPr lang="en-GB" b="1" dirty="0" smtClean="0"/>
          </a:p>
          <a:p>
            <a:pPr marL="0" indent="0">
              <a:buNone/>
            </a:pPr>
            <a:r>
              <a:rPr lang="en-GB" dirty="0" smtClean="0"/>
              <a:t>'Hello</a:t>
            </a:r>
            <a:r>
              <a:rPr lang="en-GB" dirty="0"/>
              <a:t>,' said Bruno.</a:t>
            </a:r>
          </a:p>
          <a:p>
            <a:pPr marL="0" indent="0">
              <a:buNone/>
            </a:pPr>
            <a:r>
              <a:rPr lang="en-GB" dirty="0"/>
              <a:t>'Hello,' said the boy.</a:t>
            </a:r>
          </a:p>
          <a:p>
            <a:pPr marL="0" indent="0">
              <a:buNone/>
            </a:pPr>
            <a:r>
              <a:rPr lang="en-GB" dirty="0"/>
              <a:t> </a:t>
            </a:r>
          </a:p>
          <a:p>
            <a:pPr marL="0" indent="0">
              <a:buNone/>
            </a:pPr>
            <a:r>
              <a:rPr lang="en-GB" dirty="0"/>
              <a:t>The boy was smaller than Bruno and was sitting on the ground with a forlorn expression. He wore the same striped pyjamas that all the other people on that side of the fence wore, and a striped cloth cap on his head. He wasn't wearing any shoes or socks and his feet were rather dirty. On his arm he wore an armband with a star on it.</a:t>
            </a:r>
          </a:p>
          <a:p>
            <a:pPr marL="0" indent="0">
              <a:buNone/>
            </a:pPr>
            <a:r>
              <a:rPr lang="en-GB" dirty="0"/>
              <a:t> </a:t>
            </a:r>
          </a:p>
          <a:p>
            <a:pPr marL="0" indent="0">
              <a:buNone/>
            </a:pPr>
            <a:r>
              <a:rPr lang="en-GB" dirty="0"/>
              <a:t>When Bruno first approached the boy, he was sitting cross-legged on the ground, staring at the dust beneath him. However, after a moment he looked up and Bruno saw his face. It was quite a strange face too. His skin was almost the colour of grey, but not quite like any grey that Bruno had ever seen before. He had very large eyes and they were the colour of caramel sweets; the whites were very white, and when the boy looked at him all Bruno could see was an enormous pair of sad eyes staring back.</a:t>
            </a:r>
            <a:endParaRPr lang="en-GB" dirty="0">
              <a:effectLst/>
            </a:endParaRPr>
          </a:p>
        </p:txBody>
      </p:sp>
      <p:sp>
        <p:nvSpPr>
          <p:cNvPr id="4" name="Rectangle 3"/>
          <p:cNvSpPr/>
          <p:nvPr/>
        </p:nvSpPr>
        <p:spPr>
          <a:xfrm>
            <a:off x="5928340" y="120892"/>
            <a:ext cx="6139163" cy="9360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Courier New" panose="02070309020205020404" pitchFamily="49" charset="0"/>
                <a:cs typeface="Courier New" panose="02070309020205020404" pitchFamily="49" charset="0"/>
              </a:rPr>
              <a:t>How does the writer use structure to engage the interest of the reader?</a:t>
            </a:r>
          </a:p>
        </p:txBody>
      </p:sp>
    </p:spTree>
    <p:extLst>
      <p:ext uri="{BB962C8B-B14F-4D97-AF65-F5344CB8AC3E}">
        <p14:creationId xmlns:p14="http://schemas.microsoft.com/office/powerpoint/2010/main" val="3350148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4460" y="134466"/>
            <a:ext cx="10515600" cy="1325563"/>
          </a:xfrm>
        </p:spPr>
        <p:txBody>
          <a:bodyPr/>
          <a:lstStyle/>
          <a:p>
            <a:r>
              <a:rPr lang="en-GB" b="1" dirty="0" smtClean="0"/>
              <a:t>Did you get any of the following?</a:t>
            </a:r>
            <a:endParaRPr lang="en-GB" b="1" dirty="0"/>
          </a:p>
        </p:txBody>
      </p:sp>
      <p:sp>
        <p:nvSpPr>
          <p:cNvPr id="3" name="Content Placeholder 2"/>
          <p:cNvSpPr>
            <a:spLocks noGrp="1"/>
          </p:cNvSpPr>
          <p:nvPr>
            <p:ph idx="1"/>
          </p:nvPr>
        </p:nvSpPr>
        <p:spPr>
          <a:xfrm>
            <a:off x="154461" y="1211462"/>
            <a:ext cx="7152502" cy="5343884"/>
          </a:xfrm>
        </p:spPr>
        <p:txBody>
          <a:bodyPr>
            <a:normAutofit fontScale="77500" lnSpcReduction="20000"/>
          </a:bodyPr>
          <a:lstStyle/>
          <a:p>
            <a:pPr marL="0" indent="0">
              <a:buNone/>
            </a:pPr>
            <a:r>
              <a:rPr lang="en-GB" dirty="0" smtClean="0"/>
              <a:t>'Hello</a:t>
            </a:r>
            <a:r>
              <a:rPr lang="en-GB" dirty="0"/>
              <a:t>,' said Bruno.</a:t>
            </a:r>
          </a:p>
          <a:p>
            <a:pPr marL="0" indent="0">
              <a:buNone/>
            </a:pPr>
            <a:r>
              <a:rPr lang="en-GB" dirty="0"/>
              <a:t>'Hello,' said the boy.</a:t>
            </a:r>
          </a:p>
          <a:p>
            <a:pPr marL="0" indent="0">
              <a:buNone/>
            </a:pPr>
            <a:r>
              <a:rPr lang="en-GB" dirty="0"/>
              <a:t> </a:t>
            </a:r>
          </a:p>
          <a:p>
            <a:pPr marL="0" indent="0">
              <a:buNone/>
            </a:pPr>
            <a:r>
              <a:rPr lang="en-GB" dirty="0"/>
              <a:t>The boy was smaller than Bruno and was sitting on the ground with a forlorn expression. He wore the same striped pyjamas that all the other people on that side of the fence wore, and a striped cloth cap on his head. He wasn't wearing any shoes or socks and his feet were rather dirty. On his arm he wore an armband with a star on it.</a:t>
            </a:r>
          </a:p>
          <a:p>
            <a:pPr marL="0" indent="0">
              <a:buNone/>
            </a:pPr>
            <a:r>
              <a:rPr lang="en-GB" dirty="0"/>
              <a:t> </a:t>
            </a:r>
          </a:p>
          <a:p>
            <a:pPr marL="0" indent="0">
              <a:buNone/>
            </a:pPr>
            <a:r>
              <a:rPr lang="en-GB" dirty="0"/>
              <a:t>When Bruno first approached the boy, he was sitting cross-legged on the ground, staring at the dust beneath him. However, after a moment he looked up and Bruno saw his face. It was quite a strange face too. His skin was almost the colour of grey, but not quite like any grey that Bruno had ever seen before. He had very large eyes and they were the colour of caramel sweets; the whites were very white, and when the boy looked at him all Bruno could see was an enormous pair of sad eyes staring back.</a:t>
            </a:r>
          </a:p>
        </p:txBody>
      </p:sp>
      <p:sp>
        <p:nvSpPr>
          <p:cNvPr id="4" name="Rectangle 3"/>
          <p:cNvSpPr/>
          <p:nvPr/>
        </p:nvSpPr>
        <p:spPr>
          <a:xfrm>
            <a:off x="7677914" y="51515"/>
            <a:ext cx="4338075" cy="66535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Tx/>
              <a:buChar char="-"/>
            </a:pPr>
            <a:r>
              <a:rPr lang="en-GB" dirty="0" smtClean="0">
                <a:solidFill>
                  <a:schemeClr val="tx1"/>
                </a:solidFill>
                <a:cs typeface="Courier New" panose="02070309020205020404" pitchFamily="49" charset="0"/>
              </a:rPr>
              <a:t>Uses the dialogue hook to engage the reader with the characters (or to introduce them) and to immediately create a comparison (for example, use of name and no name)</a:t>
            </a:r>
          </a:p>
          <a:p>
            <a:pPr marL="285750" indent="-285750">
              <a:buFontTx/>
              <a:buChar char="-"/>
            </a:pPr>
            <a:endParaRPr lang="en-GB" dirty="0">
              <a:solidFill>
                <a:schemeClr val="tx1"/>
              </a:solidFill>
              <a:cs typeface="Courier New" panose="02070309020205020404" pitchFamily="49" charset="0"/>
            </a:endParaRPr>
          </a:p>
          <a:p>
            <a:pPr marL="285750" indent="-285750">
              <a:buFontTx/>
              <a:buChar char="-"/>
            </a:pPr>
            <a:r>
              <a:rPr lang="en-GB" dirty="0" smtClean="0">
                <a:solidFill>
                  <a:schemeClr val="tx1"/>
                </a:solidFill>
                <a:cs typeface="Courier New" panose="02070309020205020404" pitchFamily="49" charset="0"/>
              </a:rPr>
              <a:t>It focuses on the Jewish boy’s appearance- to create sympathy for him and to help set the situation (concentration camp).</a:t>
            </a:r>
          </a:p>
          <a:p>
            <a:pPr marL="285750" indent="-285750">
              <a:buFontTx/>
              <a:buChar char="-"/>
            </a:pPr>
            <a:r>
              <a:rPr lang="en-GB" dirty="0" smtClean="0">
                <a:solidFill>
                  <a:schemeClr val="tx1"/>
                </a:solidFill>
                <a:cs typeface="Courier New" panose="02070309020205020404" pitchFamily="49" charset="0"/>
              </a:rPr>
              <a:t>This ends on zooming in on the armband, forcing the reader to understand the child is being categorised as Jewish.</a:t>
            </a:r>
          </a:p>
          <a:p>
            <a:pPr marL="285750" indent="-285750">
              <a:buFontTx/>
              <a:buChar char="-"/>
            </a:pPr>
            <a:endParaRPr lang="en-GB" dirty="0">
              <a:solidFill>
                <a:schemeClr val="tx1"/>
              </a:solidFill>
              <a:cs typeface="Courier New" panose="02070309020205020404" pitchFamily="49" charset="0"/>
            </a:endParaRPr>
          </a:p>
          <a:p>
            <a:pPr marL="285750" indent="-285750">
              <a:buFontTx/>
              <a:buChar char="-"/>
            </a:pPr>
            <a:r>
              <a:rPr lang="en-GB" dirty="0" smtClean="0">
                <a:solidFill>
                  <a:schemeClr val="tx1"/>
                </a:solidFill>
                <a:cs typeface="Courier New" panose="02070309020205020404" pitchFamily="49" charset="0"/>
              </a:rPr>
              <a:t>The perspective then changes to focus on Bruno’s view of the boy. This makes the difference clearer and creates more sympathy for the boy.</a:t>
            </a:r>
          </a:p>
          <a:p>
            <a:pPr marL="285750" indent="-285750">
              <a:buFontTx/>
              <a:buChar char="-"/>
            </a:pPr>
            <a:r>
              <a:rPr lang="en-GB" dirty="0" smtClean="0">
                <a:solidFill>
                  <a:schemeClr val="tx1"/>
                </a:solidFill>
                <a:cs typeface="Courier New" panose="02070309020205020404" pitchFamily="49" charset="0"/>
              </a:rPr>
              <a:t>Zooms in on body party to emphasise how ill the boy looks- creates sympathy.</a:t>
            </a:r>
          </a:p>
          <a:p>
            <a:pPr marL="285750" indent="-285750">
              <a:buFontTx/>
              <a:buChar char="-"/>
            </a:pPr>
            <a:endParaRPr lang="en-GB" dirty="0">
              <a:solidFill>
                <a:schemeClr val="tx1"/>
              </a:solidFill>
              <a:cs typeface="Courier New" panose="02070309020205020404" pitchFamily="49" charset="0"/>
            </a:endParaRPr>
          </a:p>
          <a:p>
            <a:pPr marL="285750" indent="-285750">
              <a:buFontTx/>
              <a:buChar char="-"/>
            </a:pPr>
            <a:r>
              <a:rPr lang="en-GB" dirty="0" smtClean="0">
                <a:solidFill>
                  <a:schemeClr val="tx1"/>
                </a:solidFill>
                <a:cs typeface="Courier New" panose="02070309020205020404" pitchFamily="49" charset="0"/>
              </a:rPr>
              <a:t>Concludes with Bruno’s perspective- the ‘sad eyes staring back’- lasting image of sadness.</a:t>
            </a:r>
          </a:p>
          <a:p>
            <a:pPr marL="285750" indent="-285750">
              <a:buFontTx/>
              <a:buChar char="-"/>
            </a:pPr>
            <a:endParaRPr lang="en-GB" dirty="0" smtClean="0">
              <a:solidFill>
                <a:schemeClr val="tx1"/>
              </a:solidFill>
              <a:cs typeface="Courier New" panose="02070309020205020404" pitchFamily="49" charset="0"/>
            </a:endParaRPr>
          </a:p>
        </p:txBody>
      </p:sp>
    </p:spTree>
    <p:extLst>
      <p:ext uri="{BB962C8B-B14F-4D97-AF65-F5344CB8AC3E}">
        <p14:creationId xmlns:p14="http://schemas.microsoft.com/office/powerpoint/2010/main" val="2823845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Ways to revise</a:t>
            </a:r>
            <a:endParaRPr lang="en-GB" dirty="0"/>
          </a:p>
        </p:txBody>
      </p:sp>
      <p:sp>
        <p:nvSpPr>
          <p:cNvPr id="3" name="Content Placeholder 2"/>
          <p:cNvSpPr>
            <a:spLocks noGrp="1"/>
          </p:cNvSpPr>
          <p:nvPr>
            <p:ph idx="1"/>
          </p:nvPr>
        </p:nvSpPr>
        <p:spPr/>
        <p:txBody>
          <a:bodyPr/>
          <a:lstStyle/>
          <a:p>
            <a:pPr marL="514350" indent="-514350">
              <a:buAutoNum type="arabicParenR"/>
            </a:pPr>
            <a:r>
              <a:rPr lang="en-GB" b="1" i="1" dirty="0" smtClean="0"/>
              <a:t>Practise key words (subject terminology).</a:t>
            </a:r>
          </a:p>
          <a:p>
            <a:pPr marL="514350" indent="-514350">
              <a:buAutoNum type="arabicParenR"/>
            </a:pPr>
            <a:endParaRPr lang="en-GB" b="1" i="1" dirty="0"/>
          </a:p>
          <a:p>
            <a:pPr marL="514350" indent="-514350">
              <a:buAutoNum type="arabicParenR"/>
            </a:pPr>
            <a:r>
              <a:rPr lang="en-GB" b="1" i="1" dirty="0" smtClean="0"/>
              <a:t>Get extracts from newspapers or books, and identify structural features.</a:t>
            </a:r>
          </a:p>
          <a:p>
            <a:pPr marL="514350" indent="-514350">
              <a:buAutoNum type="arabicParenR"/>
            </a:pPr>
            <a:endParaRPr lang="en-GB" b="1" i="1" dirty="0"/>
          </a:p>
          <a:p>
            <a:pPr marL="514350" indent="-514350">
              <a:buAutoNum type="arabicParenR"/>
            </a:pPr>
            <a:r>
              <a:rPr lang="en-GB" b="1" i="1" dirty="0" smtClean="0"/>
              <a:t>Time yourself 10 minutes to write SQIs about structure in the first page of a book.</a:t>
            </a:r>
          </a:p>
          <a:p>
            <a:pPr marL="514350" indent="-514350">
              <a:buAutoNum type="arabicParenR"/>
            </a:pPr>
            <a:endParaRPr lang="en-GB" b="1" i="1" dirty="0"/>
          </a:p>
        </p:txBody>
      </p:sp>
    </p:spTree>
    <p:extLst>
      <p:ext uri="{BB962C8B-B14F-4D97-AF65-F5344CB8AC3E}">
        <p14:creationId xmlns:p14="http://schemas.microsoft.com/office/powerpoint/2010/main" val="3604721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is this skill assessed?</a:t>
            </a:r>
            <a:endParaRPr lang="en-GB" dirty="0"/>
          </a:p>
        </p:txBody>
      </p:sp>
      <p:sp>
        <p:nvSpPr>
          <p:cNvPr id="3" name="Subtitle 2"/>
          <p:cNvSpPr>
            <a:spLocks noGrp="1"/>
          </p:cNvSpPr>
          <p:nvPr>
            <p:ph idx="1"/>
          </p:nvPr>
        </p:nvSpPr>
        <p:spPr/>
        <p:txBody>
          <a:bodyPr/>
          <a:lstStyle/>
          <a:p>
            <a:pPr marL="0" indent="0">
              <a:buNone/>
            </a:pPr>
            <a:r>
              <a:rPr lang="en-GB" dirty="0" smtClean="0"/>
              <a:t>Paper 1</a:t>
            </a:r>
          </a:p>
          <a:p>
            <a:r>
              <a:rPr lang="en-GB" dirty="0" smtClean="0">
                <a:solidFill>
                  <a:srgbClr val="7030A0"/>
                </a:solidFill>
              </a:rPr>
              <a:t>Question 3- structure question- worth 8 marks- should take 10 </a:t>
            </a:r>
            <a:r>
              <a:rPr lang="en-GB" dirty="0" err="1" smtClean="0">
                <a:solidFill>
                  <a:srgbClr val="7030A0"/>
                </a:solidFill>
              </a:rPr>
              <a:t>mins</a:t>
            </a:r>
            <a:endParaRPr lang="en-GB" dirty="0" smtClean="0">
              <a:solidFill>
                <a:srgbClr val="7030A0"/>
              </a:solidFill>
            </a:endParaRPr>
          </a:p>
          <a:p>
            <a:pPr marL="0" indent="0">
              <a:buNone/>
            </a:pPr>
            <a:endParaRPr lang="en-GB" dirty="0"/>
          </a:p>
        </p:txBody>
      </p:sp>
    </p:spTree>
    <p:extLst>
      <p:ext uri="{BB962C8B-B14F-4D97-AF65-F5344CB8AC3E}">
        <p14:creationId xmlns:p14="http://schemas.microsoft.com/office/powerpoint/2010/main" val="3522011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a:t>
            </a:r>
            <a:endParaRPr lang="en-GB" dirty="0"/>
          </a:p>
        </p:txBody>
      </p:sp>
      <p:sp>
        <p:nvSpPr>
          <p:cNvPr id="3" name="Content Placeholder 2"/>
          <p:cNvSpPr>
            <a:spLocks noGrp="1"/>
          </p:cNvSpPr>
          <p:nvPr>
            <p:ph idx="1"/>
          </p:nvPr>
        </p:nvSpPr>
        <p:spPr/>
        <p:txBody>
          <a:bodyPr/>
          <a:lstStyle/>
          <a:p>
            <a:r>
              <a:rPr lang="en-GB" dirty="0" smtClean="0"/>
              <a:t>In the structure question, you need to:</a:t>
            </a:r>
          </a:p>
          <a:p>
            <a:pPr lvl="1"/>
            <a:r>
              <a:rPr lang="en-GB" dirty="0" smtClean="0"/>
              <a:t>Look at how the text starts and ends</a:t>
            </a:r>
          </a:p>
          <a:p>
            <a:pPr lvl="1"/>
            <a:r>
              <a:rPr lang="en-GB" dirty="0" smtClean="0"/>
              <a:t>Look at when the text changes focus</a:t>
            </a:r>
          </a:p>
          <a:p>
            <a:pPr lvl="1"/>
            <a:r>
              <a:rPr lang="en-GB" dirty="0" smtClean="0"/>
              <a:t>Look for any other structural features</a:t>
            </a:r>
          </a:p>
          <a:p>
            <a:pPr lvl="1"/>
            <a:r>
              <a:rPr lang="en-GB" dirty="0" smtClean="0"/>
              <a:t>Explain why the writer made these choices, and the effects.</a:t>
            </a:r>
          </a:p>
          <a:p>
            <a:pPr marL="0" indent="0">
              <a:buNone/>
            </a:pPr>
            <a:endParaRPr lang="en-GB" dirty="0"/>
          </a:p>
          <a:p>
            <a:pPr marL="0" indent="0">
              <a:buNone/>
            </a:pPr>
            <a:r>
              <a:rPr lang="en-GB" dirty="0" smtClean="0"/>
              <a:t>You are trying to say to the examiner:</a:t>
            </a:r>
          </a:p>
          <a:p>
            <a:pPr marL="0" indent="0" algn="ctr">
              <a:buNone/>
            </a:pPr>
            <a:r>
              <a:rPr lang="en-GB" b="1" i="1" dirty="0" smtClean="0"/>
              <a:t>“Yes, I can see why the writer put it in that order and focused on those parts and I can tell you why!”</a:t>
            </a:r>
            <a:endParaRPr lang="en-GB" b="1" i="1" dirty="0"/>
          </a:p>
        </p:txBody>
      </p:sp>
    </p:spTree>
    <p:extLst>
      <p:ext uri="{BB962C8B-B14F-4D97-AF65-F5344CB8AC3E}">
        <p14:creationId xmlns:p14="http://schemas.microsoft.com/office/powerpoint/2010/main" val="829981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3254" y="55706"/>
            <a:ext cx="10515600" cy="1325563"/>
          </a:xfrm>
        </p:spPr>
        <p:txBody>
          <a:bodyPr/>
          <a:lstStyle/>
          <a:p>
            <a:r>
              <a:rPr lang="en-GB" dirty="0" smtClean="0"/>
              <a:t>Language mark scheme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40106874"/>
              </p:ext>
            </p:extLst>
          </p:nvPr>
        </p:nvGraphicFramePr>
        <p:xfrm>
          <a:off x="524163" y="1334654"/>
          <a:ext cx="7816273" cy="5125720"/>
        </p:xfrm>
        <a:graphic>
          <a:graphicData uri="http://schemas.openxmlformats.org/drawingml/2006/table">
            <a:tbl>
              <a:tblPr firstRow="1" bandRow="1">
                <a:tableStyleId>{5C22544A-7EE6-4342-B048-85BDC9FD1C3A}</a:tableStyleId>
              </a:tblPr>
              <a:tblGrid>
                <a:gridCol w="1340472"/>
                <a:gridCol w="6475801"/>
              </a:tblGrid>
              <a:tr h="370840">
                <a:tc>
                  <a:txBody>
                    <a:bodyPr/>
                    <a:lstStyle/>
                    <a:p>
                      <a:r>
                        <a:rPr lang="en-GB" dirty="0" smtClean="0"/>
                        <a:t>Marks</a:t>
                      </a:r>
                      <a:endParaRPr lang="en-GB" dirty="0"/>
                    </a:p>
                  </a:txBody>
                  <a:tcPr/>
                </a:tc>
                <a:tc>
                  <a:txBody>
                    <a:bodyPr/>
                    <a:lstStyle/>
                    <a:p>
                      <a:r>
                        <a:rPr lang="en-GB" dirty="0" smtClean="0"/>
                        <a:t>What</a:t>
                      </a:r>
                      <a:r>
                        <a:rPr lang="en-GB" baseline="0" dirty="0" smtClean="0"/>
                        <a:t> you need to do</a:t>
                      </a:r>
                      <a:endParaRPr lang="en-GB" dirty="0"/>
                    </a:p>
                  </a:txBody>
                  <a:tcPr/>
                </a:tc>
              </a:tr>
              <a:tr h="370840">
                <a:tc>
                  <a:txBody>
                    <a:bodyPr/>
                    <a:lstStyle/>
                    <a:p>
                      <a:r>
                        <a:rPr lang="en-GB" dirty="0" smtClean="0"/>
                        <a:t>7-8</a:t>
                      </a:r>
                      <a:endParaRPr lang="en-GB" dirty="0"/>
                    </a:p>
                  </a:txBody>
                  <a:tcPr/>
                </a:tc>
                <a:tc>
                  <a:txBody>
                    <a:bodyPr/>
                    <a:lstStyle/>
                    <a:p>
                      <a:pPr marL="0" indent="0">
                        <a:buFontTx/>
                        <a:buNone/>
                      </a:pPr>
                      <a:r>
                        <a:rPr lang="en-GB" dirty="0" smtClean="0"/>
                        <a:t>Show detailed and perceptive analysis</a:t>
                      </a:r>
                    </a:p>
                    <a:p>
                      <a:pPr marL="742950" lvl="1" indent="-285750">
                        <a:buFontTx/>
                        <a:buChar char="-"/>
                      </a:pPr>
                      <a:r>
                        <a:rPr lang="en-GB" dirty="0" smtClean="0"/>
                        <a:t>Analyse effect</a:t>
                      </a:r>
                    </a:p>
                    <a:p>
                      <a:pPr marL="742950" lvl="1" indent="-285750">
                        <a:buFontTx/>
                        <a:buChar char="-"/>
                      </a:pPr>
                      <a:r>
                        <a:rPr lang="en-GB" dirty="0" smtClean="0"/>
                        <a:t>Judicious</a:t>
                      </a:r>
                      <a:r>
                        <a:rPr lang="en-GB" baseline="0" dirty="0" smtClean="0"/>
                        <a:t> (well-chosen) range of examples</a:t>
                      </a:r>
                    </a:p>
                    <a:p>
                      <a:pPr marL="742950" lvl="1" indent="-285750">
                        <a:buFontTx/>
                        <a:buChar char="-"/>
                      </a:pPr>
                      <a:r>
                        <a:rPr lang="en-GB" baseline="0" dirty="0" smtClean="0"/>
                        <a:t>Sophisticated subject terminology used accurately</a:t>
                      </a:r>
                      <a:endParaRPr lang="en-GB" dirty="0" smtClean="0"/>
                    </a:p>
                  </a:txBody>
                  <a:tcPr/>
                </a:tc>
              </a:tr>
              <a:tr h="370840">
                <a:tc>
                  <a:txBody>
                    <a:bodyPr/>
                    <a:lstStyle/>
                    <a:p>
                      <a:r>
                        <a:rPr lang="en-GB" dirty="0" smtClean="0"/>
                        <a:t>5-6</a:t>
                      </a:r>
                      <a:endParaRPr lang="en-GB" dirty="0"/>
                    </a:p>
                  </a:txBody>
                  <a:tcPr/>
                </a:tc>
                <a:tc>
                  <a:txBody>
                    <a:bodyPr/>
                    <a:lstStyle/>
                    <a:p>
                      <a:r>
                        <a:rPr lang="en-GB" dirty="0" smtClean="0"/>
                        <a:t>Clear understanding of</a:t>
                      </a:r>
                      <a:r>
                        <a:rPr lang="en-GB" baseline="0" dirty="0" smtClean="0"/>
                        <a:t> structure</a:t>
                      </a:r>
                    </a:p>
                    <a:p>
                      <a:r>
                        <a:rPr lang="en-GB" dirty="0" smtClean="0"/>
                        <a:t>- Clearly explains the effects</a:t>
                      </a:r>
                    </a:p>
                    <a:p>
                      <a:pPr marL="285750" indent="-285750">
                        <a:buFontTx/>
                        <a:buChar char="-"/>
                      </a:pPr>
                      <a:r>
                        <a:rPr lang="en-GB" dirty="0" smtClean="0"/>
                        <a:t>Selects</a:t>
                      </a:r>
                      <a:r>
                        <a:rPr lang="en-GB" baseline="0" dirty="0" smtClean="0"/>
                        <a:t> a range of relevant examples</a:t>
                      </a:r>
                    </a:p>
                    <a:p>
                      <a:pPr marL="285750" indent="-285750">
                        <a:buFontTx/>
                        <a:buChar char="-"/>
                      </a:pPr>
                      <a:r>
                        <a:rPr lang="en-GB" baseline="0" dirty="0" smtClean="0"/>
                        <a:t>Use subject terminology accurately</a:t>
                      </a:r>
                      <a:endParaRPr lang="en-GB" dirty="0"/>
                    </a:p>
                  </a:txBody>
                  <a:tcPr/>
                </a:tc>
              </a:tr>
              <a:tr h="370840">
                <a:tc>
                  <a:txBody>
                    <a:bodyPr/>
                    <a:lstStyle/>
                    <a:p>
                      <a:r>
                        <a:rPr lang="en-GB" dirty="0" smtClean="0"/>
                        <a:t>3-4</a:t>
                      </a:r>
                      <a:endParaRPr lang="en-GB" dirty="0"/>
                    </a:p>
                  </a:txBody>
                  <a:tcPr/>
                </a:tc>
                <a:tc>
                  <a:txBody>
                    <a:bodyPr/>
                    <a:lstStyle/>
                    <a:p>
                      <a:r>
                        <a:rPr lang="en-GB" dirty="0" smtClean="0"/>
                        <a:t>Shows some understanding</a:t>
                      </a:r>
                      <a:r>
                        <a:rPr lang="en-GB" baseline="0" dirty="0" smtClean="0"/>
                        <a:t> of structure</a:t>
                      </a:r>
                    </a:p>
                    <a:p>
                      <a:pPr marL="285750" indent="-285750">
                        <a:buFontTx/>
                        <a:buChar char="-"/>
                      </a:pPr>
                      <a:r>
                        <a:rPr lang="en-GB" baseline="0" dirty="0" smtClean="0"/>
                        <a:t>Attempts to comment on effect</a:t>
                      </a:r>
                    </a:p>
                    <a:p>
                      <a:pPr marL="285750" indent="-285750">
                        <a:buFontTx/>
                        <a:buChar char="-"/>
                      </a:pPr>
                      <a:r>
                        <a:rPr lang="en-GB" baseline="0" dirty="0" smtClean="0"/>
                        <a:t>Selects some relevant examples</a:t>
                      </a:r>
                    </a:p>
                    <a:p>
                      <a:pPr marL="285750" indent="-285750">
                        <a:buFontTx/>
                        <a:buChar char="-"/>
                      </a:pPr>
                      <a:r>
                        <a:rPr lang="en-GB" baseline="0" dirty="0" smtClean="0"/>
                        <a:t>Uses some subject terminology, not always appropriately</a:t>
                      </a:r>
                      <a:endParaRPr lang="en-GB" dirty="0"/>
                    </a:p>
                  </a:txBody>
                  <a:tcPr/>
                </a:tc>
              </a:tr>
              <a:tr h="370840">
                <a:tc>
                  <a:txBody>
                    <a:bodyPr/>
                    <a:lstStyle/>
                    <a:p>
                      <a:r>
                        <a:rPr lang="en-GB" dirty="0" smtClean="0"/>
                        <a:t>1-2</a:t>
                      </a:r>
                      <a:endParaRPr lang="en-GB" dirty="0"/>
                    </a:p>
                  </a:txBody>
                  <a:tcPr/>
                </a:tc>
                <a:tc>
                  <a:txBody>
                    <a:bodyPr/>
                    <a:lstStyle/>
                    <a:p>
                      <a:r>
                        <a:rPr lang="en-GB" dirty="0" smtClean="0"/>
                        <a:t>Shows simple awareness of structure</a:t>
                      </a:r>
                    </a:p>
                    <a:p>
                      <a:pPr marL="285750" indent="-285750">
                        <a:buFontTx/>
                        <a:buChar char="-"/>
                      </a:pPr>
                      <a:r>
                        <a:rPr lang="en-GB" dirty="0" smtClean="0"/>
                        <a:t>Offers simple comment on effect</a:t>
                      </a:r>
                    </a:p>
                    <a:p>
                      <a:pPr marL="285750" indent="-285750">
                        <a:buFontTx/>
                        <a:buChar char="-"/>
                      </a:pPr>
                      <a:r>
                        <a:rPr lang="en-GB" dirty="0" smtClean="0"/>
                        <a:t>Simple references or examples</a:t>
                      </a:r>
                    </a:p>
                    <a:p>
                      <a:pPr marL="285750" indent="-285750">
                        <a:buFontTx/>
                        <a:buChar char="-"/>
                      </a:pPr>
                      <a:r>
                        <a:rPr lang="en-GB" dirty="0" smtClean="0"/>
                        <a:t>Simple mention</a:t>
                      </a:r>
                      <a:r>
                        <a:rPr lang="en-GB" baseline="0" dirty="0" smtClean="0"/>
                        <a:t> of subject terminology</a:t>
                      </a:r>
                      <a:endParaRPr lang="en-GB" dirty="0"/>
                    </a:p>
                  </a:txBody>
                  <a:tcPr/>
                </a:tc>
              </a:tr>
            </a:tbl>
          </a:graphicData>
        </a:graphic>
      </p:graphicFrame>
      <p:cxnSp>
        <p:nvCxnSpPr>
          <p:cNvPr id="6" name="Straight Arrow Connector 5"/>
          <p:cNvCxnSpPr/>
          <p:nvPr/>
        </p:nvCxnSpPr>
        <p:spPr>
          <a:xfrm flipH="1">
            <a:off x="4029364" y="776289"/>
            <a:ext cx="4451927" cy="144087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7" name="Rounded Rectangle 6"/>
          <p:cNvSpPr/>
          <p:nvPr/>
        </p:nvSpPr>
        <p:spPr>
          <a:xfrm>
            <a:off x="8358910" y="152834"/>
            <a:ext cx="2872509" cy="1246909"/>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TIP:</a:t>
            </a:r>
          </a:p>
          <a:p>
            <a:pPr algn="ctr"/>
            <a:r>
              <a:rPr lang="en-GB" dirty="0" smtClean="0"/>
              <a:t>Try to avoid just saying ‘it makes the reader feel sad’- try to explain how and why.</a:t>
            </a:r>
            <a:endParaRPr lang="en-GB" dirty="0"/>
          </a:p>
        </p:txBody>
      </p:sp>
      <p:cxnSp>
        <p:nvCxnSpPr>
          <p:cNvPr id="8" name="Straight Arrow Connector 7"/>
          <p:cNvCxnSpPr/>
          <p:nvPr/>
        </p:nvCxnSpPr>
        <p:spPr>
          <a:xfrm flipH="1">
            <a:off x="5791201" y="2877707"/>
            <a:ext cx="3177308" cy="77585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0" name="Rounded Rectangle 9"/>
          <p:cNvSpPr/>
          <p:nvPr/>
        </p:nvSpPr>
        <p:spPr>
          <a:xfrm>
            <a:off x="8866908" y="2217161"/>
            <a:ext cx="2872509" cy="1246909"/>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TIP:</a:t>
            </a:r>
          </a:p>
          <a:p>
            <a:pPr algn="ctr"/>
            <a:r>
              <a:rPr lang="en-GB" dirty="0" smtClean="0"/>
              <a:t>It asks for a range of examples, so make sure you include at least 3!</a:t>
            </a:r>
            <a:endParaRPr lang="en-GB" dirty="0"/>
          </a:p>
        </p:txBody>
      </p:sp>
      <p:cxnSp>
        <p:nvCxnSpPr>
          <p:cNvPr id="11" name="Straight Arrow Connector 10"/>
          <p:cNvCxnSpPr/>
          <p:nvPr/>
        </p:nvCxnSpPr>
        <p:spPr>
          <a:xfrm flipH="1">
            <a:off x="6892637" y="4355671"/>
            <a:ext cx="3177308" cy="77585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2" name="Rounded Rectangle 11"/>
          <p:cNvSpPr/>
          <p:nvPr/>
        </p:nvSpPr>
        <p:spPr>
          <a:xfrm>
            <a:off x="9051635" y="3820614"/>
            <a:ext cx="2872509" cy="1924404"/>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TIP:</a:t>
            </a:r>
          </a:p>
          <a:p>
            <a:pPr algn="ctr"/>
            <a:r>
              <a:rPr lang="en-GB" dirty="0" smtClean="0"/>
              <a:t>Look through the list of subject terminology (fancy English words) that your teacher has given you. Try to learn these and practise finding them in texts.</a:t>
            </a:r>
            <a:endParaRPr lang="en-GB" dirty="0"/>
          </a:p>
        </p:txBody>
      </p:sp>
    </p:spTree>
    <p:extLst>
      <p:ext uri="{BB962C8B-B14F-4D97-AF65-F5344CB8AC3E}">
        <p14:creationId xmlns:p14="http://schemas.microsoft.com/office/powerpoint/2010/main" val="2200996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approach the structure questions</a:t>
            </a:r>
            <a:endParaRPr lang="en-GB" dirty="0"/>
          </a:p>
        </p:txBody>
      </p:sp>
      <p:sp>
        <p:nvSpPr>
          <p:cNvPr id="3" name="Content Placeholder 2"/>
          <p:cNvSpPr>
            <a:spLocks noGrp="1"/>
          </p:cNvSpPr>
          <p:nvPr>
            <p:ph idx="1"/>
          </p:nvPr>
        </p:nvSpPr>
        <p:spPr>
          <a:xfrm>
            <a:off x="1196124" y="1690688"/>
            <a:ext cx="6580031" cy="4351338"/>
          </a:xfrm>
        </p:spPr>
        <p:txBody>
          <a:bodyPr>
            <a:normAutofit lnSpcReduction="10000"/>
          </a:bodyPr>
          <a:lstStyle/>
          <a:p>
            <a:pPr marL="514350" indent="-514350">
              <a:buAutoNum type="arabicParenR"/>
            </a:pPr>
            <a:r>
              <a:rPr lang="en-GB" b="1" i="1" dirty="0" smtClean="0"/>
              <a:t>Read the question carefully</a:t>
            </a:r>
            <a:r>
              <a:rPr lang="en-GB" dirty="0" smtClean="0"/>
              <a:t>! It will tell you what to focus on.</a:t>
            </a:r>
          </a:p>
          <a:p>
            <a:pPr marL="514350" indent="-514350">
              <a:buAutoNum type="arabicParenR"/>
            </a:pPr>
            <a:r>
              <a:rPr lang="en-GB" b="1" i="1" dirty="0" smtClean="0"/>
              <a:t>Skim read the text. </a:t>
            </a:r>
            <a:r>
              <a:rPr lang="en-GB" dirty="0" smtClean="0"/>
              <a:t>If it helps, write a one or two word summary next to each paragraph- what does each focus on?</a:t>
            </a:r>
          </a:p>
          <a:p>
            <a:pPr marL="514350" indent="-514350">
              <a:buAutoNum type="arabicParenR"/>
            </a:pPr>
            <a:r>
              <a:rPr lang="en-GB" b="1" i="1" dirty="0" smtClean="0"/>
              <a:t>Write in order of the text</a:t>
            </a:r>
            <a:r>
              <a:rPr lang="en-GB" dirty="0" smtClean="0"/>
              <a:t>, but keep an eye on the time- you only have 10 minutes!</a:t>
            </a:r>
          </a:p>
          <a:p>
            <a:pPr marL="514350" indent="-514350">
              <a:buAutoNum type="arabicParenR"/>
            </a:pPr>
            <a:r>
              <a:rPr lang="en-GB" dirty="0" smtClean="0"/>
              <a:t>For each quotation, try to include some </a:t>
            </a:r>
            <a:r>
              <a:rPr lang="en-GB" b="1" i="1" dirty="0" smtClean="0"/>
              <a:t>subject terminology</a:t>
            </a:r>
            <a:r>
              <a:rPr lang="en-GB" dirty="0" smtClean="0"/>
              <a:t>, and to discuss the </a:t>
            </a:r>
            <a:r>
              <a:rPr lang="en-GB" b="1" i="1" dirty="0" smtClean="0"/>
              <a:t>effect</a:t>
            </a:r>
            <a:r>
              <a:rPr lang="en-GB" dirty="0" smtClean="0"/>
              <a:t> of the feature. </a:t>
            </a:r>
            <a:endParaRPr lang="en-GB" b="1" i="1" dirty="0" smtClean="0"/>
          </a:p>
          <a:p>
            <a:pPr marL="514350" indent="-514350">
              <a:buAutoNum type="arabicParenR"/>
            </a:pPr>
            <a:endParaRPr lang="en-GB" b="1" i="1" dirty="0"/>
          </a:p>
        </p:txBody>
      </p:sp>
      <p:sp>
        <p:nvSpPr>
          <p:cNvPr id="4" name="Rounded Rectangle 3"/>
          <p:cNvSpPr/>
          <p:nvPr/>
        </p:nvSpPr>
        <p:spPr>
          <a:xfrm>
            <a:off x="9092485" y="2189407"/>
            <a:ext cx="2544651" cy="3078051"/>
          </a:xfrm>
          <a:prstGeom prst="roundRect">
            <a:avLst/>
          </a:prstGeom>
          <a:solidFill>
            <a:srgbClr val="C0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If you’re struggling with this question, make sure you talk about how it starts and how it ends, and WHY.</a:t>
            </a:r>
            <a:endParaRPr lang="en-GB" sz="2400" b="1" dirty="0"/>
          </a:p>
        </p:txBody>
      </p:sp>
    </p:spTree>
    <p:extLst>
      <p:ext uri="{BB962C8B-B14F-4D97-AF65-F5344CB8AC3E}">
        <p14:creationId xmlns:p14="http://schemas.microsoft.com/office/powerpoint/2010/main" val="4057766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420600" cy="1325563"/>
          </a:xfrm>
        </p:spPr>
        <p:txBody>
          <a:bodyPr>
            <a:normAutofit fontScale="90000"/>
          </a:bodyPr>
          <a:lstStyle/>
          <a:p>
            <a:pPr algn="ctr"/>
            <a:r>
              <a:rPr lang="en-GB" dirty="0" smtClean="0"/>
              <a:t>Keywords- </a:t>
            </a:r>
            <a:r>
              <a:rPr lang="en-GB" b="1" i="1" dirty="0" smtClean="0"/>
              <a:t>Make </a:t>
            </a:r>
            <a:r>
              <a:rPr lang="en-GB" b="1" i="1" dirty="0"/>
              <a:t>sure you know what the following words/phrases mean, and can use them in a sentence:</a:t>
            </a:r>
            <a:br>
              <a:rPr lang="en-GB" b="1" i="1" dirty="0"/>
            </a:br>
            <a:endParaRPr lang="en-GB" dirty="0"/>
          </a:p>
        </p:txBody>
      </p:sp>
      <p:sp>
        <p:nvSpPr>
          <p:cNvPr id="3" name="Content Placeholder 2"/>
          <p:cNvSpPr>
            <a:spLocks noGrp="1"/>
          </p:cNvSpPr>
          <p:nvPr>
            <p:ph sz="half" idx="1"/>
          </p:nvPr>
        </p:nvSpPr>
        <p:spPr>
          <a:xfrm>
            <a:off x="3901440" y="1690688"/>
            <a:ext cx="5181600" cy="4351338"/>
          </a:xfrm>
        </p:spPr>
        <p:txBody>
          <a:bodyPr>
            <a:normAutofit fontScale="85000" lnSpcReduction="20000"/>
          </a:bodyPr>
          <a:lstStyle/>
          <a:p>
            <a:pPr marL="0" indent="0" algn="ctr">
              <a:buNone/>
            </a:pPr>
            <a:r>
              <a:rPr lang="en-GB" b="1" i="1" dirty="0"/>
              <a:t>Focuses on</a:t>
            </a:r>
          </a:p>
          <a:p>
            <a:pPr marL="0" indent="0" algn="ctr">
              <a:buNone/>
            </a:pPr>
            <a:r>
              <a:rPr lang="en-GB" b="1" i="1" dirty="0"/>
              <a:t>Introduces</a:t>
            </a:r>
          </a:p>
          <a:p>
            <a:pPr marL="0" indent="0" algn="ctr">
              <a:buNone/>
            </a:pPr>
            <a:r>
              <a:rPr lang="en-GB" b="1" i="1" dirty="0"/>
              <a:t>Develops</a:t>
            </a:r>
          </a:p>
          <a:p>
            <a:pPr marL="0" indent="0" algn="ctr">
              <a:buNone/>
            </a:pPr>
            <a:r>
              <a:rPr lang="en-GB" b="1" i="1" dirty="0" smtClean="0"/>
              <a:t>Concluding</a:t>
            </a:r>
          </a:p>
          <a:p>
            <a:pPr marL="0" indent="0" algn="ctr">
              <a:buNone/>
            </a:pPr>
            <a:r>
              <a:rPr lang="en-GB" b="1" i="1" dirty="0" smtClean="0"/>
              <a:t>At first</a:t>
            </a:r>
          </a:p>
          <a:p>
            <a:pPr marL="0" indent="0" algn="ctr">
              <a:buNone/>
            </a:pPr>
            <a:r>
              <a:rPr lang="en-GB" b="1" i="1" dirty="0" smtClean="0"/>
              <a:t>Narrows down</a:t>
            </a:r>
          </a:p>
          <a:p>
            <a:pPr marL="0" indent="0" algn="ctr">
              <a:buNone/>
            </a:pPr>
            <a:r>
              <a:rPr lang="en-GB" b="1" i="1" dirty="0" smtClean="0"/>
              <a:t>Wide view</a:t>
            </a:r>
          </a:p>
          <a:p>
            <a:pPr marL="0" indent="0" algn="ctr">
              <a:buNone/>
            </a:pPr>
            <a:r>
              <a:rPr lang="en-GB" b="1" i="1" dirty="0" smtClean="0"/>
              <a:t>The author then goes back to</a:t>
            </a:r>
          </a:p>
          <a:p>
            <a:pPr marL="0" indent="0" algn="ctr">
              <a:buNone/>
            </a:pPr>
            <a:r>
              <a:rPr lang="en-GB" b="1" i="1" dirty="0" smtClean="0"/>
              <a:t>Shifts  to /away from</a:t>
            </a:r>
          </a:p>
          <a:p>
            <a:pPr marL="0" indent="0" algn="ctr">
              <a:buNone/>
            </a:pPr>
            <a:r>
              <a:rPr lang="en-GB" b="1" i="1" dirty="0" smtClean="0"/>
              <a:t>Changes the scene to</a:t>
            </a:r>
            <a:endParaRPr lang="en-GB" b="1" i="1" dirty="0"/>
          </a:p>
          <a:p>
            <a:pPr marL="0" indent="0" algn="ctr">
              <a:buNone/>
            </a:pPr>
            <a:r>
              <a:rPr lang="en-GB" b="1" i="1" dirty="0" smtClean="0"/>
              <a:t>Zooms in on</a:t>
            </a:r>
            <a:endParaRPr lang="en-GB" b="1" i="1" dirty="0"/>
          </a:p>
        </p:txBody>
      </p:sp>
    </p:spTree>
    <p:extLst>
      <p:ext uri="{BB962C8B-B14F-4D97-AF65-F5344CB8AC3E}">
        <p14:creationId xmlns:p14="http://schemas.microsoft.com/office/powerpoint/2010/main" val="1227074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420600" cy="1325563"/>
          </a:xfrm>
        </p:spPr>
        <p:txBody>
          <a:bodyPr>
            <a:normAutofit/>
          </a:bodyPr>
          <a:lstStyle/>
          <a:p>
            <a:pPr algn="ctr"/>
            <a:r>
              <a:rPr lang="en-GB" dirty="0" smtClean="0"/>
              <a:t>Examples</a:t>
            </a:r>
            <a:endParaRPr lang="en-GB" dirty="0"/>
          </a:p>
        </p:txBody>
      </p:sp>
      <p:sp>
        <p:nvSpPr>
          <p:cNvPr id="3" name="Content Placeholder 2"/>
          <p:cNvSpPr>
            <a:spLocks noGrp="1"/>
          </p:cNvSpPr>
          <p:nvPr>
            <p:ph sz="half" idx="1"/>
          </p:nvPr>
        </p:nvSpPr>
        <p:spPr>
          <a:xfrm>
            <a:off x="1021079" y="1690688"/>
            <a:ext cx="10709601" cy="4351338"/>
          </a:xfrm>
        </p:spPr>
        <p:txBody>
          <a:bodyPr>
            <a:normAutofit fontScale="85000" lnSpcReduction="20000"/>
          </a:bodyPr>
          <a:lstStyle/>
          <a:p>
            <a:pPr marL="0" indent="0" algn="ctr">
              <a:buNone/>
            </a:pPr>
            <a:r>
              <a:rPr lang="en-GB" dirty="0" smtClean="0"/>
              <a:t>The writer then </a:t>
            </a:r>
            <a:r>
              <a:rPr lang="en-GB" b="1" i="1" dirty="0" smtClean="0"/>
              <a:t>focuses on</a:t>
            </a:r>
            <a:r>
              <a:rPr lang="en-GB" dirty="0" smtClean="0"/>
              <a:t> the young girl.</a:t>
            </a:r>
            <a:endParaRPr lang="en-GB" b="1" i="1" dirty="0"/>
          </a:p>
          <a:p>
            <a:pPr marL="0" indent="0" algn="ctr">
              <a:buNone/>
            </a:pPr>
            <a:r>
              <a:rPr lang="en-GB" dirty="0" smtClean="0"/>
              <a:t>The writer firstly </a:t>
            </a:r>
            <a:r>
              <a:rPr lang="en-GB" b="1" i="1" dirty="0" smtClean="0"/>
              <a:t>introduces</a:t>
            </a:r>
            <a:r>
              <a:rPr lang="en-GB" dirty="0" smtClean="0"/>
              <a:t> the main female character.</a:t>
            </a:r>
            <a:endParaRPr lang="en-GB" b="1" i="1" dirty="0"/>
          </a:p>
          <a:p>
            <a:pPr marL="0" indent="0" algn="ctr">
              <a:buNone/>
            </a:pPr>
            <a:r>
              <a:rPr lang="en-GB" dirty="0" smtClean="0"/>
              <a:t>The writer </a:t>
            </a:r>
            <a:r>
              <a:rPr lang="en-GB" b="1" i="1" dirty="0" smtClean="0"/>
              <a:t>develops </a:t>
            </a:r>
            <a:r>
              <a:rPr lang="en-GB" dirty="0" smtClean="0"/>
              <a:t>the male character’s views.</a:t>
            </a:r>
            <a:endParaRPr lang="en-GB" b="1" i="1" dirty="0"/>
          </a:p>
          <a:p>
            <a:pPr marL="0" indent="0" algn="ctr">
              <a:buNone/>
            </a:pPr>
            <a:r>
              <a:rPr lang="en-GB" dirty="0" smtClean="0"/>
              <a:t>The text </a:t>
            </a:r>
            <a:r>
              <a:rPr lang="en-GB" b="1" i="1" dirty="0" smtClean="0"/>
              <a:t>concludes </a:t>
            </a:r>
            <a:r>
              <a:rPr lang="en-GB" dirty="0" smtClean="0"/>
              <a:t>with a final reference to the boy.</a:t>
            </a:r>
            <a:endParaRPr lang="en-GB" b="1" i="1" dirty="0" smtClean="0"/>
          </a:p>
          <a:p>
            <a:pPr marL="0" indent="0" algn="ctr">
              <a:buNone/>
            </a:pPr>
            <a:r>
              <a:rPr lang="en-GB" b="1" i="1" dirty="0" smtClean="0"/>
              <a:t>At first</a:t>
            </a:r>
            <a:r>
              <a:rPr lang="en-GB" dirty="0" smtClean="0"/>
              <a:t>, the writer describes the calm setting.</a:t>
            </a:r>
            <a:endParaRPr lang="en-GB" b="1" i="1" dirty="0" smtClean="0"/>
          </a:p>
          <a:p>
            <a:pPr marL="0" indent="0" algn="ctr">
              <a:buNone/>
            </a:pPr>
            <a:r>
              <a:rPr lang="en-GB" dirty="0" smtClean="0"/>
              <a:t>From describing the whole battlefield, the writer </a:t>
            </a:r>
            <a:r>
              <a:rPr lang="en-GB" b="1" i="1" dirty="0" smtClean="0"/>
              <a:t>narrows down </a:t>
            </a:r>
            <a:r>
              <a:rPr lang="en-GB" dirty="0" smtClean="0"/>
              <a:t>to focus on the king.</a:t>
            </a:r>
            <a:endParaRPr lang="en-GB" b="1" i="1" dirty="0" smtClean="0"/>
          </a:p>
          <a:p>
            <a:pPr marL="0" indent="0" algn="ctr">
              <a:buNone/>
            </a:pPr>
            <a:r>
              <a:rPr lang="en-GB" dirty="0" smtClean="0"/>
              <a:t>It starts with a </a:t>
            </a:r>
            <a:r>
              <a:rPr lang="en-GB" b="1" i="1" dirty="0" smtClean="0"/>
              <a:t>wide view</a:t>
            </a:r>
            <a:r>
              <a:rPr lang="en-GB" dirty="0" smtClean="0"/>
              <a:t> of the playground.</a:t>
            </a:r>
            <a:endParaRPr lang="en-GB" b="1" i="1" dirty="0" smtClean="0"/>
          </a:p>
          <a:p>
            <a:pPr marL="0" indent="0" algn="ctr">
              <a:buNone/>
            </a:pPr>
            <a:r>
              <a:rPr lang="en-GB" b="1" i="1" dirty="0" smtClean="0"/>
              <a:t>The author then goes back to</a:t>
            </a:r>
            <a:r>
              <a:rPr lang="en-GB" dirty="0" smtClean="0"/>
              <a:t> the mother waiting at home.</a:t>
            </a:r>
            <a:endParaRPr lang="en-GB" b="1" i="1" dirty="0" smtClean="0"/>
          </a:p>
          <a:p>
            <a:pPr marL="0" indent="0" algn="ctr">
              <a:buNone/>
            </a:pPr>
            <a:r>
              <a:rPr lang="en-GB" dirty="0"/>
              <a:t>The </a:t>
            </a:r>
            <a:r>
              <a:rPr lang="en-GB" dirty="0" smtClean="0"/>
              <a:t>writer </a:t>
            </a:r>
            <a:r>
              <a:rPr lang="en-GB" b="1" i="1" dirty="0" smtClean="0"/>
              <a:t>changes the scene</a:t>
            </a:r>
            <a:r>
              <a:rPr lang="en-GB" dirty="0" smtClean="0"/>
              <a:t> </a:t>
            </a:r>
            <a:r>
              <a:rPr lang="en-GB" dirty="0"/>
              <a:t>to the battlefield.</a:t>
            </a:r>
            <a:endParaRPr lang="en-GB" b="1" i="1" dirty="0"/>
          </a:p>
          <a:p>
            <a:pPr marL="0" indent="0" algn="ctr">
              <a:buNone/>
            </a:pPr>
            <a:r>
              <a:rPr lang="en-GB" dirty="0" smtClean="0"/>
              <a:t> The text then </a:t>
            </a:r>
            <a:r>
              <a:rPr lang="en-GB" b="1" i="1" dirty="0" smtClean="0"/>
              <a:t>shifts  to </a:t>
            </a:r>
            <a:r>
              <a:rPr lang="en-GB" dirty="0" smtClean="0"/>
              <a:t>a different child in a similar situation.</a:t>
            </a:r>
            <a:endParaRPr lang="en-GB" b="1" i="1" dirty="0" smtClean="0"/>
          </a:p>
          <a:p>
            <a:pPr marL="0" indent="0" algn="ctr">
              <a:buNone/>
            </a:pPr>
            <a:r>
              <a:rPr lang="en-GB" dirty="0" smtClean="0"/>
              <a:t>The text z</a:t>
            </a:r>
            <a:r>
              <a:rPr lang="en-GB" b="1" i="1" dirty="0" smtClean="0"/>
              <a:t>ooms in on</a:t>
            </a:r>
            <a:r>
              <a:rPr lang="en-GB" dirty="0" smtClean="0"/>
              <a:t> the character’s face.</a:t>
            </a:r>
            <a:endParaRPr lang="en-GB" b="1" i="1" dirty="0"/>
          </a:p>
        </p:txBody>
      </p:sp>
    </p:spTree>
    <p:extLst>
      <p:ext uri="{BB962C8B-B14F-4D97-AF65-F5344CB8AC3E}">
        <p14:creationId xmlns:p14="http://schemas.microsoft.com/office/powerpoint/2010/main" val="4103420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420600" cy="1325563"/>
          </a:xfrm>
        </p:spPr>
        <p:txBody>
          <a:bodyPr>
            <a:normAutofit fontScale="90000"/>
          </a:bodyPr>
          <a:lstStyle/>
          <a:p>
            <a:pPr algn="ctr"/>
            <a:r>
              <a:rPr lang="en-GB" dirty="0" smtClean="0"/>
              <a:t>Higher level keywords- </a:t>
            </a:r>
            <a:r>
              <a:rPr lang="en-GB" b="1" i="1" dirty="0" smtClean="0"/>
              <a:t>Do you know what these mean? Can you use them in a sentence?</a:t>
            </a:r>
            <a:r>
              <a:rPr lang="en-GB" b="1" i="1" dirty="0"/>
              <a:t/>
            </a:r>
            <a:br>
              <a:rPr lang="en-GB" b="1" i="1" dirty="0"/>
            </a:br>
            <a:endParaRPr lang="en-GB" dirty="0"/>
          </a:p>
        </p:txBody>
      </p:sp>
      <p:sp>
        <p:nvSpPr>
          <p:cNvPr id="3" name="Content Placeholder 2"/>
          <p:cNvSpPr>
            <a:spLocks noGrp="1"/>
          </p:cNvSpPr>
          <p:nvPr>
            <p:ph sz="half" idx="1"/>
          </p:nvPr>
        </p:nvSpPr>
        <p:spPr>
          <a:xfrm>
            <a:off x="3901440" y="1690688"/>
            <a:ext cx="5181600" cy="4351338"/>
          </a:xfrm>
        </p:spPr>
        <p:txBody>
          <a:bodyPr>
            <a:normAutofit/>
          </a:bodyPr>
          <a:lstStyle/>
          <a:p>
            <a:pPr marL="0" indent="0" algn="ctr">
              <a:buNone/>
            </a:pPr>
            <a:r>
              <a:rPr lang="en-GB" b="1" i="1" dirty="0" smtClean="0"/>
              <a:t>Perspective</a:t>
            </a:r>
          </a:p>
          <a:p>
            <a:pPr marL="0" indent="0" algn="ctr">
              <a:buNone/>
            </a:pPr>
            <a:r>
              <a:rPr lang="en-GB" b="1" i="1" dirty="0" smtClean="0"/>
              <a:t>Alternating structure</a:t>
            </a:r>
          </a:p>
          <a:p>
            <a:pPr marL="0" indent="0" algn="ctr">
              <a:buNone/>
            </a:pPr>
            <a:r>
              <a:rPr lang="en-GB" b="1" i="1" dirty="0" smtClean="0"/>
              <a:t>Gradual introduction</a:t>
            </a:r>
          </a:p>
          <a:p>
            <a:pPr marL="0" indent="0" algn="ctr">
              <a:buNone/>
            </a:pPr>
            <a:r>
              <a:rPr lang="en-GB" b="1" i="1" dirty="0" smtClean="0"/>
              <a:t>Cyclical structure</a:t>
            </a:r>
          </a:p>
          <a:p>
            <a:pPr marL="0" indent="0" algn="ctr">
              <a:buNone/>
            </a:pPr>
            <a:r>
              <a:rPr lang="en-GB" b="1" i="1" dirty="0" smtClean="0"/>
              <a:t>Reiterating</a:t>
            </a:r>
          </a:p>
          <a:p>
            <a:pPr marL="0" indent="0" algn="ctr">
              <a:buNone/>
            </a:pPr>
            <a:r>
              <a:rPr lang="en-GB" b="1" i="1" dirty="0" smtClean="0"/>
              <a:t>Chronological</a:t>
            </a:r>
          </a:p>
          <a:p>
            <a:pPr marL="0" indent="0" algn="ctr">
              <a:buNone/>
            </a:pPr>
            <a:r>
              <a:rPr lang="en-GB" b="1" i="1" dirty="0" smtClean="0"/>
              <a:t>Thread</a:t>
            </a:r>
          </a:p>
          <a:p>
            <a:pPr marL="0" indent="0" algn="ctr">
              <a:buNone/>
            </a:pPr>
            <a:r>
              <a:rPr lang="en-GB" b="1" i="1" dirty="0" smtClean="0"/>
              <a:t>Motif</a:t>
            </a:r>
          </a:p>
          <a:p>
            <a:pPr marL="0" indent="0" algn="ctr">
              <a:buNone/>
            </a:pPr>
            <a:endParaRPr lang="en-GB" b="1" i="1" dirty="0"/>
          </a:p>
        </p:txBody>
      </p:sp>
    </p:spTree>
    <p:extLst>
      <p:ext uri="{BB962C8B-B14F-4D97-AF65-F5344CB8AC3E}">
        <p14:creationId xmlns:p14="http://schemas.microsoft.com/office/powerpoint/2010/main" val="935307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1668" y="117071"/>
            <a:ext cx="7868991" cy="988979"/>
          </a:xfrm>
          <a:solidFill>
            <a:schemeClr val="bg1"/>
          </a:solidFill>
          <a:ln w="38100">
            <a:solidFill>
              <a:srgbClr val="7030A0"/>
            </a:solidFill>
          </a:ln>
        </p:spPr>
        <p:txBody>
          <a:bodyPr>
            <a:normAutofit/>
          </a:bodyPr>
          <a:lstStyle/>
          <a:p>
            <a:pPr algn="ctr"/>
            <a:r>
              <a:rPr lang="en-GB" dirty="0" smtClean="0"/>
              <a:t>Why are </a:t>
            </a:r>
            <a:r>
              <a:rPr lang="en-GB" b="1" dirty="0" smtClean="0"/>
              <a:t>structural</a:t>
            </a:r>
            <a:r>
              <a:rPr lang="en-GB" dirty="0" smtClean="0"/>
              <a:t> features used?</a:t>
            </a:r>
            <a:endParaRPr lang="en-GB" dirty="0"/>
          </a:p>
        </p:txBody>
      </p:sp>
      <p:sp>
        <p:nvSpPr>
          <p:cNvPr id="3" name="Content Placeholder 2"/>
          <p:cNvSpPr>
            <a:spLocks noGrp="1"/>
          </p:cNvSpPr>
          <p:nvPr>
            <p:ph sz="half" idx="1"/>
          </p:nvPr>
        </p:nvSpPr>
        <p:spPr>
          <a:xfrm>
            <a:off x="243840" y="1536141"/>
            <a:ext cx="5181600" cy="4351338"/>
          </a:xfrm>
        </p:spPr>
        <p:txBody>
          <a:bodyPr>
            <a:normAutofit fontScale="85000" lnSpcReduction="10000"/>
          </a:bodyPr>
          <a:lstStyle/>
          <a:p>
            <a:pPr marL="0" indent="0" algn="ctr">
              <a:buNone/>
            </a:pPr>
            <a:r>
              <a:rPr lang="en-GB" b="1" i="1" dirty="0" smtClean="0"/>
              <a:t>To establish setting to allow readers to orientate themselves?</a:t>
            </a:r>
          </a:p>
          <a:p>
            <a:pPr marL="0" indent="0" algn="ctr">
              <a:buNone/>
            </a:pPr>
            <a:r>
              <a:rPr lang="en-GB" b="1" i="1" dirty="0" smtClean="0"/>
              <a:t>Give a wider perspective?</a:t>
            </a:r>
          </a:p>
          <a:p>
            <a:pPr marL="0" indent="0" algn="ctr">
              <a:buNone/>
            </a:pPr>
            <a:r>
              <a:rPr lang="en-GB" b="1" i="1" dirty="0" smtClean="0"/>
              <a:t>To create a contrast?</a:t>
            </a:r>
          </a:p>
          <a:p>
            <a:pPr marL="0" indent="0" algn="ctr">
              <a:buNone/>
            </a:pPr>
            <a:r>
              <a:rPr lang="en-GB" b="1" i="1" dirty="0" smtClean="0"/>
              <a:t>To change viewpoint?</a:t>
            </a:r>
          </a:p>
          <a:p>
            <a:pPr marL="0" indent="0" algn="ctr">
              <a:buNone/>
            </a:pPr>
            <a:r>
              <a:rPr lang="en-GB" b="1" i="1" dirty="0" smtClean="0"/>
              <a:t>To pause/freeze action?</a:t>
            </a:r>
          </a:p>
          <a:p>
            <a:pPr marL="0" indent="0" algn="ctr">
              <a:buNone/>
            </a:pPr>
            <a:r>
              <a:rPr lang="en-GB" b="1" i="1" dirty="0" smtClean="0"/>
              <a:t>To narrow focus?</a:t>
            </a:r>
          </a:p>
          <a:p>
            <a:pPr marL="0" indent="0" algn="ctr">
              <a:buNone/>
            </a:pPr>
            <a:r>
              <a:rPr lang="en-GB" b="1" i="1" dirty="0" smtClean="0"/>
              <a:t>To clearly show a sequence of events?</a:t>
            </a:r>
          </a:p>
          <a:p>
            <a:pPr marL="0" indent="0" algn="ctr">
              <a:buNone/>
            </a:pPr>
            <a:r>
              <a:rPr lang="en-GB" b="1" i="1" dirty="0" smtClean="0"/>
              <a:t>To provide context on a setting or character?</a:t>
            </a:r>
          </a:p>
          <a:p>
            <a:pPr marL="0" indent="0" algn="ctr">
              <a:buNone/>
            </a:pPr>
            <a:r>
              <a:rPr lang="en-GB" b="1" i="1" dirty="0" smtClean="0"/>
              <a:t>To change the mood/atmosphere?</a:t>
            </a:r>
          </a:p>
        </p:txBody>
      </p:sp>
      <p:sp>
        <p:nvSpPr>
          <p:cNvPr id="4" name="Rounded Rectangle 3"/>
          <p:cNvSpPr/>
          <p:nvPr/>
        </p:nvSpPr>
        <p:spPr>
          <a:xfrm>
            <a:off x="5662945" y="1195041"/>
            <a:ext cx="2962142" cy="17093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latin typeface="MV Boli" panose="02000500030200090000" pitchFamily="2" charset="0"/>
                <a:cs typeface="MV Boli" panose="02000500030200090000" pitchFamily="2" charset="0"/>
              </a:rPr>
              <a:t>By introducing the setting first, it allows the reader to orientate themselves, in this Victorian city.</a:t>
            </a:r>
            <a:endParaRPr lang="en-GB" sz="2000" dirty="0">
              <a:latin typeface="MV Boli" panose="02000500030200090000" pitchFamily="2" charset="0"/>
              <a:cs typeface="MV Boli" panose="02000500030200090000" pitchFamily="2" charset="0"/>
            </a:endParaRPr>
          </a:p>
        </p:txBody>
      </p:sp>
      <p:sp>
        <p:nvSpPr>
          <p:cNvPr id="5" name="Rounded Rectangle 4"/>
          <p:cNvSpPr/>
          <p:nvPr/>
        </p:nvSpPr>
        <p:spPr>
          <a:xfrm>
            <a:off x="9114484" y="1349452"/>
            <a:ext cx="2962142" cy="2069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latin typeface="MV Boli" panose="02000500030200090000" pitchFamily="2" charset="0"/>
                <a:cs typeface="MV Boli" panose="02000500030200090000" pitchFamily="2" charset="0"/>
              </a:rPr>
              <a:t>By starting with the battlefield, rather than the girl, it gives a wider perspective to the situation- there is a war going on.</a:t>
            </a:r>
            <a:endParaRPr lang="en-GB" sz="2000" dirty="0">
              <a:latin typeface="MV Boli" panose="02000500030200090000" pitchFamily="2" charset="0"/>
              <a:cs typeface="MV Boli" panose="02000500030200090000" pitchFamily="2" charset="0"/>
            </a:endParaRPr>
          </a:p>
        </p:txBody>
      </p:sp>
      <p:sp>
        <p:nvSpPr>
          <p:cNvPr id="6" name="Rounded Rectangle 5"/>
          <p:cNvSpPr/>
          <p:nvPr/>
        </p:nvSpPr>
        <p:spPr>
          <a:xfrm>
            <a:off x="5723581" y="2989730"/>
            <a:ext cx="2962142" cy="20699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latin typeface="MV Boli" panose="02000500030200090000" pitchFamily="2" charset="0"/>
                <a:cs typeface="MV Boli" panose="02000500030200090000" pitchFamily="2" charset="0"/>
              </a:rPr>
              <a:t>By alternating between the characters, it creates a contrast between Sophia’s luxurious life and Josie’s difficult life.</a:t>
            </a:r>
            <a:endParaRPr lang="en-GB" sz="2000" dirty="0">
              <a:latin typeface="MV Boli" panose="02000500030200090000" pitchFamily="2" charset="0"/>
              <a:cs typeface="MV Boli" panose="02000500030200090000" pitchFamily="2" charset="0"/>
            </a:endParaRPr>
          </a:p>
        </p:txBody>
      </p:sp>
      <p:sp>
        <p:nvSpPr>
          <p:cNvPr id="7" name="Rounded Rectangle 6"/>
          <p:cNvSpPr/>
          <p:nvPr/>
        </p:nvSpPr>
        <p:spPr>
          <a:xfrm>
            <a:off x="9114484" y="3564618"/>
            <a:ext cx="2962142" cy="18702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latin typeface="MV Boli" panose="02000500030200090000" pitchFamily="2" charset="0"/>
                <a:cs typeface="MV Boli" panose="02000500030200090000" pitchFamily="2" charset="0"/>
              </a:rPr>
              <a:t>By moving away from the action, it almost makes the reader pause to take in how dramatic that speech was.</a:t>
            </a:r>
            <a:endParaRPr lang="en-GB" sz="2000" dirty="0">
              <a:latin typeface="MV Boli" panose="02000500030200090000" pitchFamily="2" charset="0"/>
              <a:cs typeface="MV Boli" panose="02000500030200090000" pitchFamily="2" charset="0"/>
            </a:endParaRPr>
          </a:p>
        </p:txBody>
      </p:sp>
      <p:sp>
        <p:nvSpPr>
          <p:cNvPr id="8" name="Rounded Rectangle 7"/>
          <p:cNvSpPr/>
          <p:nvPr/>
        </p:nvSpPr>
        <p:spPr>
          <a:xfrm>
            <a:off x="9114484" y="5550795"/>
            <a:ext cx="2962143" cy="12106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latin typeface="MV Boli" panose="02000500030200090000" pitchFamily="2" charset="0"/>
                <a:cs typeface="MV Boli" panose="02000500030200090000" pitchFamily="2" charset="0"/>
              </a:rPr>
              <a:t>By zooming in, it forces the reader to focus on Jayden’s feelings.</a:t>
            </a:r>
            <a:endParaRPr lang="en-GB" sz="2000" dirty="0">
              <a:latin typeface="MV Boli" panose="02000500030200090000" pitchFamily="2" charset="0"/>
              <a:cs typeface="MV Boli" panose="02000500030200090000" pitchFamily="2" charset="0"/>
            </a:endParaRPr>
          </a:p>
        </p:txBody>
      </p:sp>
      <p:sp>
        <p:nvSpPr>
          <p:cNvPr id="10" name="Rounded Rectangle 9"/>
          <p:cNvSpPr/>
          <p:nvPr/>
        </p:nvSpPr>
        <p:spPr>
          <a:xfrm>
            <a:off x="5723581" y="5148665"/>
            <a:ext cx="2962142" cy="17093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latin typeface="MV Boli" panose="02000500030200090000" pitchFamily="2" charset="0"/>
                <a:cs typeface="MV Boli" panose="02000500030200090000" pitchFamily="2" charset="0"/>
              </a:rPr>
              <a:t>By moving to the cold outside, it changes the atmosphere of the text from jolly to tense.</a:t>
            </a:r>
            <a:endParaRPr lang="en-GB" sz="2000" dirty="0">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313050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de2af4c6-b075-465a-b83f-6c83841787fc">
      <UserInfo>
        <DisplayName>MartinC</DisplayName>
        <AccountId>16</AccountId>
        <AccountType/>
      </UserInfo>
      <UserInfo>
        <DisplayName>AAEnglish</DisplayName>
        <AccountId>9</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0347E5750F9F741BFE2CC6FEF88A6E5" ma:contentTypeVersion="4" ma:contentTypeDescription="Create a new document." ma:contentTypeScope="" ma:versionID="a88158841832168f57e445a48a4abda4">
  <xsd:schema xmlns:xsd="http://www.w3.org/2001/XMLSchema" xmlns:xs="http://www.w3.org/2001/XMLSchema" xmlns:p="http://schemas.microsoft.com/office/2006/metadata/properties" xmlns:ns2="de2af4c6-b075-465a-b83f-6c83841787fc" targetNamespace="http://schemas.microsoft.com/office/2006/metadata/properties" ma:root="true" ma:fieldsID="971649377d6aec6c24e563ccea377e4d" ns2:_="">
    <xsd:import namespace="de2af4c6-b075-465a-b83f-6c83841787fc"/>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2af4c6-b075-465a-b83f-6c83841787f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A7B536-3B27-41C9-87E9-B28873BEB448}">
  <ds:schemaRefs>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www.w3.org/XML/1998/namespace"/>
    <ds:schemaRef ds:uri="http://purl.org/dc/terms/"/>
    <ds:schemaRef ds:uri="http://schemas.openxmlformats.org/package/2006/metadata/core-properties"/>
    <ds:schemaRef ds:uri="de2af4c6-b075-465a-b83f-6c83841787fc"/>
    <ds:schemaRef ds:uri="http://purl.org/dc/dcmitype/"/>
  </ds:schemaRefs>
</ds:datastoreItem>
</file>

<file path=customXml/itemProps2.xml><?xml version="1.0" encoding="utf-8"?>
<ds:datastoreItem xmlns:ds="http://schemas.openxmlformats.org/officeDocument/2006/customXml" ds:itemID="{04921A77-F6E7-4F62-8BBF-E86BBD013F7C}">
  <ds:schemaRefs>
    <ds:schemaRef ds:uri="http://schemas.microsoft.com/sharepoint/v3/contenttype/forms"/>
  </ds:schemaRefs>
</ds:datastoreItem>
</file>

<file path=customXml/itemProps3.xml><?xml version="1.0" encoding="utf-8"?>
<ds:datastoreItem xmlns:ds="http://schemas.openxmlformats.org/officeDocument/2006/customXml" ds:itemID="{4F41DB82-2180-435F-BBEA-06D1200A2D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2af4c6-b075-465a-b83f-6c83841787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313</TotalTime>
  <Words>1226</Words>
  <Application>Microsoft Office PowerPoint</Application>
  <PresentationFormat>Widescreen</PresentationFormat>
  <Paragraphs>139</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Comic Sans MS</vt:lpstr>
      <vt:lpstr>Courier New</vt:lpstr>
      <vt:lpstr>MV Boli</vt:lpstr>
      <vt:lpstr>Office Theme</vt:lpstr>
      <vt:lpstr>AO2b</vt:lpstr>
      <vt:lpstr>When is this skill assessed?</vt:lpstr>
      <vt:lpstr>Structure</vt:lpstr>
      <vt:lpstr>Language mark scheme</vt:lpstr>
      <vt:lpstr>How to approach the structure questions</vt:lpstr>
      <vt:lpstr>Keywords- Make sure you know what the following words/phrases mean, and can use them in a sentence: </vt:lpstr>
      <vt:lpstr>Examples</vt:lpstr>
      <vt:lpstr>Higher level keywords- Do you know what these mean? Can you use them in a sentence? </vt:lpstr>
      <vt:lpstr>Why are structural features used?</vt:lpstr>
      <vt:lpstr>Writing your response</vt:lpstr>
      <vt:lpstr>Have a go….</vt:lpstr>
      <vt:lpstr>Did you get any of the following?</vt:lpstr>
      <vt:lpstr>Ways to revise</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AO2a/b</dc:title>
  <dc:creator>AldersonE</dc:creator>
  <cp:lastModifiedBy>MartinC</cp:lastModifiedBy>
  <cp:revision>20</cp:revision>
  <dcterms:created xsi:type="dcterms:W3CDTF">2016-11-07T13:18:56Z</dcterms:created>
  <dcterms:modified xsi:type="dcterms:W3CDTF">2016-11-16T11:47:05Z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0x01010060347E5750F9F741BFE2CC6FEF88A6E5</vt:lpwstr>
  </property>
</Properties>
</file>