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CFD94FA-7162-44F6-A7AD-7CEC6E41A4F2}" type="datetimeFigureOut">
              <a:rPr lang="en-GB" smtClean="0"/>
              <a:t>16/11/2016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2273701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FD94FA-7162-44F6-A7AD-7CEC6E41A4F2}" type="datetimeFigureOut">
              <a:rPr lang="en-GB" smtClean="0"/>
              <a:t>16/11/2016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288576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FD94FA-7162-44F6-A7AD-7CEC6E41A4F2}" type="datetimeFigureOut">
              <a:rPr lang="en-GB" smtClean="0"/>
              <a:t>16/11/2016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301326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FD94FA-7162-44F6-A7AD-7CEC6E41A4F2}" type="datetimeFigureOut">
              <a:rPr lang="en-GB" smtClean="0"/>
              <a:t>16/11/2016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275808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D94FA-7162-44F6-A7AD-7CEC6E41A4F2}" type="datetimeFigureOut">
              <a:rPr lang="en-GB" smtClean="0"/>
              <a:t>16/11/2016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3688308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CFD94FA-7162-44F6-A7AD-7CEC6E41A4F2}" type="datetimeFigureOut">
              <a:rPr lang="en-GB" smtClean="0"/>
              <a:t>16/11/2016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1751824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CFD94FA-7162-44F6-A7AD-7CEC6E41A4F2}" type="datetimeFigureOut">
              <a:rPr lang="en-GB" smtClean="0"/>
              <a:t>16/11/2016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3566918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CFD94FA-7162-44F6-A7AD-7CEC6E41A4F2}" type="datetimeFigureOut">
              <a:rPr lang="en-GB" smtClean="0"/>
              <a:t>16/11/2016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2103706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D94FA-7162-44F6-A7AD-7CEC6E41A4F2}" type="datetimeFigureOut">
              <a:rPr lang="en-GB" smtClean="0"/>
              <a:t>16/11/2016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3426000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D94FA-7162-44F6-A7AD-7CEC6E41A4F2}" type="datetimeFigureOut">
              <a:rPr lang="en-GB" smtClean="0"/>
              <a:t>16/11/2016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70907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D94FA-7162-44F6-A7AD-7CEC6E41A4F2}" type="datetimeFigureOut">
              <a:rPr lang="en-GB" smtClean="0"/>
              <a:t>16/11/2016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2376952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FD94FA-7162-44F6-A7AD-7CEC6E41A4F2}" type="datetimeFigureOut">
              <a:rPr lang="en-GB" smtClean="0"/>
              <a:t>16/11/2016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EBB90-4FE5-4D33-9F9A-443E22D4D18E}" type="slidenum">
              <a:rPr lang="en-GB" smtClean="0"/>
              <a:t>‹#›</a:t>
            </a:fld>
            <a:endParaRPr lang="en-GB"/>
          </a:p>
        </p:txBody>
      </p:sp>
    </p:spTree>
    <p:extLst>
      <p:ext uri="{BB962C8B-B14F-4D97-AF65-F5344CB8AC3E}">
        <p14:creationId xmlns:p14="http://schemas.microsoft.com/office/powerpoint/2010/main" val="62559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AO2a</a:t>
            </a:r>
            <a:endParaRPr lang="en-GB" dirty="0"/>
          </a:p>
        </p:txBody>
      </p:sp>
      <p:sp>
        <p:nvSpPr>
          <p:cNvPr id="3" name="Subtitle 2"/>
          <p:cNvSpPr>
            <a:spLocks noGrp="1"/>
          </p:cNvSpPr>
          <p:nvPr>
            <p:ph type="subTitle" idx="1"/>
          </p:nvPr>
        </p:nvSpPr>
        <p:spPr/>
        <p:txBody>
          <a:bodyPr/>
          <a:lstStyle/>
          <a:p>
            <a:r>
              <a:rPr lang="en-GB" dirty="0" smtClean="0"/>
              <a:t> Discuss language, explaining why they have been used and the effects.</a:t>
            </a:r>
            <a:endParaRPr lang="en-GB" dirty="0"/>
          </a:p>
        </p:txBody>
      </p:sp>
    </p:spTree>
    <p:extLst>
      <p:ext uri="{BB962C8B-B14F-4D97-AF65-F5344CB8AC3E}">
        <p14:creationId xmlns:p14="http://schemas.microsoft.com/office/powerpoint/2010/main" val="3395203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4460" y="134466"/>
            <a:ext cx="10515600" cy="1325563"/>
          </a:xfrm>
        </p:spPr>
        <p:txBody>
          <a:bodyPr/>
          <a:lstStyle/>
          <a:p>
            <a:r>
              <a:rPr lang="en-GB" dirty="0" smtClean="0"/>
              <a:t>Did you get any of the following?</a:t>
            </a:r>
            <a:endParaRPr lang="en-GB" dirty="0"/>
          </a:p>
        </p:txBody>
      </p:sp>
      <p:sp>
        <p:nvSpPr>
          <p:cNvPr id="3" name="Content Placeholder 2"/>
          <p:cNvSpPr>
            <a:spLocks noGrp="1"/>
          </p:cNvSpPr>
          <p:nvPr>
            <p:ph idx="1"/>
          </p:nvPr>
        </p:nvSpPr>
        <p:spPr>
          <a:xfrm>
            <a:off x="376881" y="1759722"/>
            <a:ext cx="6930081" cy="4351338"/>
          </a:xfrm>
        </p:spPr>
        <p:txBody>
          <a:bodyPr>
            <a:normAutofit fontScale="85000" lnSpcReduction="10000"/>
          </a:bodyPr>
          <a:lstStyle/>
          <a:p>
            <a:pPr marL="0" indent="0">
              <a:buNone/>
            </a:pPr>
            <a:r>
              <a:rPr lang="en-GB" b="1" i="1" dirty="0" smtClean="0"/>
              <a:t>Maths! This was something I could do! Something in this world I could make sense of. Mrs Paxton had already taken me to one side and told me I would probably be moving to the top Maths stream for my own year after the </a:t>
            </a:r>
            <a:r>
              <a:rPr lang="en-GB" b="1" i="1" dirty="0" err="1" smtClean="0"/>
              <a:t>Crossmas</a:t>
            </a:r>
            <a:r>
              <a:rPr lang="en-GB" b="1" i="1" dirty="0" smtClean="0"/>
              <a:t> holidays. And she’d offered me extra lunchtime or early-morning tuition if I wanted it. I was on the last question of my sheet on simultaneous equations when a strange ripple swept through the classroom. I looked up. </a:t>
            </a:r>
          </a:p>
          <a:p>
            <a:pPr marL="0" indent="0">
              <a:buNone/>
            </a:pPr>
            <a:r>
              <a:rPr lang="en-GB" b="1" i="1" dirty="0" err="1" smtClean="0"/>
              <a:t>Sephy</a:t>
            </a:r>
            <a:r>
              <a:rPr lang="en-GB" b="1" i="1" dirty="0" smtClean="0"/>
              <a:t>.</a:t>
            </a:r>
          </a:p>
          <a:p>
            <a:pPr marL="0" indent="0">
              <a:buNone/>
            </a:pPr>
            <a:r>
              <a:rPr lang="en-GB" b="1" i="1" dirty="0" smtClean="0"/>
              <a:t>My heart bounced about like it was pinging on elastic. </a:t>
            </a:r>
            <a:r>
              <a:rPr lang="en-GB" b="1" i="1" dirty="0" err="1" smtClean="0"/>
              <a:t>Sephy</a:t>
            </a:r>
            <a:r>
              <a:rPr lang="en-GB" b="1" i="1" dirty="0" smtClean="0"/>
              <a:t> was back. A whole five days without seeing her. A whole five days with no word from her. </a:t>
            </a:r>
            <a:endParaRPr lang="en-GB" b="1" i="1" dirty="0"/>
          </a:p>
        </p:txBody>
      </p:sp>
      <p:sp>
        <p:nvSpPr>
          <p:cNvPr id="4" name="Rectangle 3"/>
          <p:cNvSpPr/>
          <p:nvPr/>
        </p:nvSpPr>
        <p:spPr>
          <a:xfrm>
            <a:off x="7422291" y="1211462"/>
            <a:ext cx="4514086" cy="55765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Tx/>
              <a:buChar char="-"/>
            </a:pPr>
            <a:r>
              <a:rPr lang="en-GB" dirty="0" smtClean="0">
                <a:solidFill>
                  <a:schemeClr val="tx1"/>
                </a:solidFill>
                <a:cs typeface="Courier New" panose="02070309020205020404" pitchFamily="49" charset="0"/>
              </a:rPr>
              <a:t>Use of exclamation marks to show excitement/ disbelief</a:t>
            </a:r>
          </a:p>
          <a:p>
            <a:pPr marL="285750" indent="-285750">
              <a:buFontTx/>
              <a:buChar char="-"/>
            </a:pPr>
            <a:r>
              <a:rPr lang="en-GB" dirty="0" smtClean="0">
                <a:solidFill>
                  <a:schemeClr val="tx1"/>
                </a:solidFill>
                <a:cs typeface="Courier New" panose="02070309020205020404" pitchFamily="49" charset="0"/>
              </a:rPr>
              <a:t>Use of short sentences to exclaim ideas</a:t>
            </a:r>
          </a:p>
          <a:p>
            <a:pPr marL="285750" indent="-285750">
              <a:buFontTx/>
              <a:buChar char="-"/>
            </a:pPr>
            <a:r>
              <a:rPr lang="en-GB" dirty="0" smtClean="0">
                <a:solidFill>
                  <a:schemeClr val="tx1"/>
                </a:solidFill>
                <a:cs typeface="Courier New" panose="02070309020205020404" pitchFamily="49" charset="0"/>
              </a:rPr>
              <a:t>Starting the sentence with the connective ‘and’- makes it sound like he keeps adding new ideas in excitement- not thinking through ideas.</a:t>
            </a:r>
          </a:p>
          <a:p>
            <a:pPr marL="285750" indent="-285750">
              <a:buFontTx/>
              <a:buChar char="-"/>
            </a:pPr>
            <a:r>
              <a:rPr lang="en-GB" dirty="0" smtClean="0">
                <a:solidFill>
                  <a:schemeClr val="tx1"/>
                </a:solidFill>
                <a:cs typeface="Courier New" panose="02070309020205020404" pitchFamily="49" charset="0"/>
              </a:rPr>
              <a:t>‘strange ripple swept through’- ‘ripple’ makes it sound like a tide, ups and downs, ‘swept through’ makes it sound like it was forceful and affected everyone</a:t>
            </a:r>
          </a:p>
          <a:p>
            <a:pPr marL="285750" indent="-285750">
              <a:buFontTx/>
              <a:buChar char="-"/>
            </a:pPr>
            <a:r>
              <a:rPr lang="en-GB" dirty="0" smtClean="0">
                <a:solidFill>
                  <a:schemeClr val="tx1"/>
                </a:solidFill>
                <a:cs typeface="Courier New" panose="02070309020205020404" pitchFamily="49" charset="0"/>
              </a:rPr>
              <a:t>Simile- ‘bounced about like it was pinging on elastic’- ‘bounced’ positive/happy word, creates the idea of heart beating fast</a:t>
            </a:r>
          </a:p>
          <a:p>
            <a:pPr marL="285750" indent="-285750">
              <a:buFontTx/>
              <a:buChar char="-"/>
            </a:pPr>
            <a:r>
              <a:rPr lang="en-GB" dirty="0" smtClean="0">
                <a:solidFill>
                  <a:schemeClr val="tx1"/>
                </a:solidFill>
                <a:cs typeface="Courier New" panose="02070309020205020404" pitchFamily="49" charset="0"/>
              </a:rPr>
              <a:t>Repetition of ‘A whole five days’ to emphasise how much he missed her and therefore is happy to see her. Word ‘whole’ to further emphasise that he found it a long amount of time.</a:t>
            </a:r>
          </a:p>
        </p:txBody>
      </p:sp>
    </p:spTree>
    <p:extLst>
      <p:ext uri="{BB962C8B-B14F-4D97-AF65-F5344CB8AC3E}">
        <p14:creationId xmlns:p14="http://schemas.microsoft.com/office/powerpoint/2010/main" val="2823845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Ways to revise</a:t>
            </a:r>
            <a:endParaRPr lang="en-GB" dirty="0"/>
          </a:p>
        </p:txBody>
      </p:sp>
      <p:sp>
        <p:nvSpPr>
          <p:cNvPr id="3" name="Content Placeholder 2"/>
          <p:cNvSpPr>
            <a:spLocks noGrp="1"/>
          </p:cNvSpPr>
          <p:nvPr>
            <p:ph idx="1"/>
          </p:nvPr>
        </p:nvSpPr>
        <p:spPr/>
        <p:txBody>
          <a:bodyPr/>
          <a:lstStyle/>
          <a:p>
            <a:pPr marL="514350" indent="-514350">
              <a:buAutoNum type="arabicParenR"/>
            </a:pPr>
            <a:r>
              <a:rPr lang="en-GB" b="1" i="1" dirty="0" smtClean="0"/>
              <a:t>Practise key words (subject terminology).</a:t>
            </a:r>
          </a:p>
          <a:p>
            <a:pPr marL="514350" indent="-514350">
              <a:buAutoNum type="arabicParenR"/>
            </a:pPr>
            <a:endParaRPr lang="en-GB" b="1" i="1" dirty="0"/>
          </a:p>
          <a:p>
            <a:pPr marL="514350" indent="-514350">
              <a:buAutoNum type="arabicParenR"/>
            </a:pPr>
            <a:r>
              <a:rPr lang="en-GB" b="1" i="1" dirty="0" smtClean="0"/>
              <a:t>Get extracts from newspapers or books, and identify language devices.</a:t>
            </a:r>
          </a:p>
          <a:p>
            <a:pPr marL="514350" indent="-514350">
              <a:buAutoNum type="arabicParenR"/>
            </a:pPr>
            <a:endParaRPr lang="en-GB" b="1" i="1" dirty="0"/>
          </a:p>
          <a:p>
            <a:pPr marL="514350" indent="-514350">
              <a:buAutoNum type="arabicParenR"/>
            </a:pPr>
            <a:r>
              <a:rPr lang="en-GB" b="1" i="1" dirty="0" smtClean="0"/>
              <a:t>Time yourself 10 minutes to write SQIs about language in a paragraph of text.</a:t>
            </a:r>
          </a:p>
          <a:p>
            <a:pPr marL="514350" indent="-514350">
              <a:buAutoNum type="arabicParenR"/>
            </a:pPr>
            <a:endParaRPr lang="en-GB" b="1" i="1" dirty="0"/>
          </a:p>
        </p:txBody>
      </p:sp>
    </p:spTree>
    <p:extLst>
      <p:ext uri="{BB962C8B-B14F-4D97-AF65-F5344CB8AC3E}">
        <p14:creationId xmlns:p14="http://schemas.microsoft.com/office/powerpoint/2010/main" val="360472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is this skill assessed?</a:t>
            </a:r>
            <a:endParaRPr lang="en-GB" dirty="0"/>
          </a:p>
        </p:txBody>
      </p:sp>
      <p:sp>
        <p:nvSpPr>
          <p:cNvPr id="3" name="Subtitle 2"/>
          <p:cNvSpPr>
            <a:spLocks noGrp="1"/>
          </p:cNvSpPr>
          <p:nvPr>
            <p:ph idx="1"/>
          </p:nvPr>
        </p:nvSpPr>
        <p:spPr/>
        <p:txBody>
          <a:bodyPr/>
          <a:lstStyle/>
          <a:p>
            <a:pPr marL="0" indent="0">
              <a:buNone/>
            </a:pPr>
            <a:r>
              <a:rPr lang="en-GB" dirty="0" smtClean="0"/>
              <a:t>Paper 1</a:t>
            </a:r>
          </a:p>
          <a:p>
            <a:r>
              <a:rPr lang="en-GB" dirty="0" smtClean="0">
                <a:solidFill>
                  <a:srgbClr val="0070C0"/>
                </a:solidFill>
              </a:rPr>
              <a:t>Question 2- language question- worth 8 marks- should take 10 </a:t>
            </a:r>
            <a:r>
              <a:rPr lang="en-GB" dirty="0" err="1" smtClean="0">
                <a:solidFill>
                  <a:srgbClr val="0070C0"/>
                </a:solidFill>
              </a:rPr>
              <a:t>mins</a:t>
            </a:r>
            <a:endParaRPr lang="en-GB" dirty="0" smtClean="0">
              <a:solidFill>
                <a:srgbClr val="0070C0"/>
              </a:solidFill>
            </a:endParaRPr>
          </a:p>
          <a:p>
            <a:pPr marL="0" indent="0">
              <a:buNone/>
            </a:pPr>
            <a:endParaRPr lang="en-GB" dirty="0"/>
          </a:p>
          <a:p>
            <a:pPr marL="0" indent="0">
              <a:buNone/>
            </a:pPr>
            <a:r>
              <a:rPr lang="en-GB" dirty="0" smtClean="0"/>
              <a:t>Paper 2</a:t>
            </a:r>
          </a:p>
          <a:p>
            <a:r>
              <a:rPr lang="en-GB" dirty="0" smtClean="0">
                <a:solidFill>
                  <a:srgbClr val="0070C0"/>
                </a:solidFill>
              </a:rPr>
              <a:t>Question 2- language question- worth 8 marks- should take 10 </a:t>
            </a:r>
            <a:r>
              <a:rPr lang="en-GB" dirty="0" err="1" smtClean="0">
                <a:solidFill>
                  <a:srgbClr val="0070C0"/>
                </a:solidFill>
              </a:rPr>
              <a:t>mins</a:t>
            </a:r>
            <a:endParaRPr lang="en-GB" dirty="0">
              <a:solidFill>
                <a:srgbClr val="0070C0"/>
              </a:solidFill>
            </a:endParaRPr>
          </a:p>
        </p:txBody>
      </p:sp>
    </p:spTree>
    <p:extLst>
      <p:ext uri="{BB962C8B-B14F-4D97-AF65-F5344CB8AC3E}">
        <p14:creationId xmlns:p14="http://schemas.microsoft.com/office/powerpoint/2010/main" val="3522011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Language</a:t>
            </a:r>
            <a:endParaRPr lang="en-GB" dirty="0"/>
          </a:p>
        </p:txBody>
      </p:sp>
      <p:sp>
        <p:nvSpPr>
          <p:cNvPr id="3" name="Content Placeholder 2"/>
          <p:cNvSpPr>
            <a:spLocks noGrp="1"/>
          </p:cNvSpPr>
          <p:nvPr>
            <p:ph idx="1"/>
          </p:nvPr>
        </p:nvSpPr>
        <p:spPr/>
        <p:txBody>
          <a:bodyPr/>
          <a:lstStyle/>
          <a:p>
            <a:r>
              <a:rPr lang="en-GB" dirty="0" smtClean="0"/>
              <a:t>In the language questions, you need to:</a:t>
            </a:r>
          </a:p>
          <a:p>
            <a:pPr lvl="1"/>
            <a:r>
              <a:rPr lang="en-GB" dirty="0" smtClean="0"/>
              <a:t>Find and quote interesting words or phrases and examples of language devices (for example, similes, repetition, short sentences).</a:t>
            </a:r>
          </a:p>
          <a:p>
            <a:pPr lvl="1"/>
            <a:r>
              <a:rPr lang="en-GB" dirty="0" smtClean="0"/>
              <a:t>Explain what they make the reader think of</a:t>
            </a:r>
          </a:p>
          <a:p>
            <a:pPr lvl="1"/>
            <a:r>
              <a:rPr lang="en-GB" dirty="0" smtClean="0"/>
              <a:t>Explain the effect or why they have been used</a:t>
            </a:r>
          </a:p>
          <a:p>
            <a:pPr marL="0" indent="0">
              <a:buNone/>
            </a:pPr>
            <a:endParaRPr lang="en-GB" dirty="0"/>
          </a:p>
          <a:p>
            <a:pPr marL="0" indent="0">
              <a:buNone/>
            </a:pPr>
            <a:r>
              <a:rPr lang="en-GB" dirty="0" smtClean="0"/>
              <a:t>You are trying to say to the examiner:</a:t>
            </a:r>
          </a:p>
          <a:p>
            <a:pPr marL="0" indent="0" algn="ctr">
              <a:buNone/>
            </a:pPr>
            <a:r>
              <a:rPr lang="en-GB" b="1" i="1" dirty="0" smtClean="0"/>
              <a:t>“Yes, I know the writer chose those words deliberately and I can tell you why they used them!”</a:t>
            </a:r>
            <a:endParaRPr lang="en-GB" b="1" i="1" dirty="0"/>
          </a:p>
        </p:txBody>
      </p:sp>
    </p:spTree>
    <p:extLst>
      <p:ext uri="{BB962C8B-B14F-4D97-AF65-F5344CB8AC3E}">
        <p14:creationId xmlns:p14="http://schemas.microsoft.com/office/powerpoint/2010/main" val="829981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3254" y="55706"/>
            <a:ext cx="10515600" cy="1325563"/>
          </a:xfrm>
        </p:spPr>
        <p:txBody>
          <a:bodyPr/>
          <a:lstStyle/>
          <a:p>
            <a:r>
              <a:rPr lang="en-GB" dirty="0" smtClean="0"/>
              <a:t>Language mark scheme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8701858"/>
              </p:ext>
            </p:extLst>
          </p:nvPr>
        </p:nvGraphicFramePr>
        <p:xfrm>
          <a:off x="524163" y="1334654"/>
          <a:ext cx="7816273" cy="5125720"/>
        </p:xfrm>
        <a:graphic>
          <a:graphicData uri="http://schemas.openxmlformats.org/drawingml/2006/table">
            <a:tbl>
              <a:tblPr firstRow="1" bandRow="1">
                <a:tableStyleId>{5C22544A-7EE6-4342-B048-85BDC9FD1C3A}</a:tableStyleId>
              </a:tblPr>
              <a:tblGrid>
                <a:gridCol w="1340472"/>
                <a:gridCol w="6475801"/>
              </a:tblGrid>
              <a:tr h="370840">
                <a:tc>
                  <a:txBody>
                    <a:bodyPr/>
                    <a:lstStyle/>
                    <a:p>
                      <a:r>
                        <a:rPr lang="en-GB" dirty="0" smtClean="0"/>
                        <a:t>Marks</a:t>
                      </a:r>
                      <a:endParaRPr lang="en-GB" dirty="0"/>
                    </a:p>
                  </a:txBody>
                  <a:tcPr/>
                </a:tc>
                <a:tc>
                  <a:txBody>
                    <a:bodyPr/>
                    <a:lstStyle/>
                    <a:p>
                      <a:r>
                        <a:rPr lang="en-GB" dirty="0" smtClean="0"/>
                        <a:t>What</a:t>
                      </a:r>
                      <a:r>
                        <a:rPr lang="en-GB" baseline="0" dirty="0" smtClean="0"/>
                        <a:t> you need to do</a:t>
                      </a:r>
                      <a:endParaRPr lang="en-GB" dirty="0"/>
                    </a:p>
                  </a:txBody>
                  <a:tcPr/>
                </a:tc>
              </a:tr>
              <a:tr h="370840">
                <a:tc>
                  <a:txBody>
                    <a:bodyPr/>
                    <a:lstStyle/>
                    <a:p>
                      <a:r>
                        <a:rPr lang="en-GB" dirty="0" smtClean="0"/>
                        <a:t>7-8</a:t>
                      </a:r>
                      <a:endParaRPr lang="en-GB" dirty="0"/>
                    </a:p>
                  </a:txBody>
                  <a:tcPr/>
                </a:tc>
                <a:tc>
                  <a:txBody>
                    <a:bodyPr/>
                    <a:lstStyle/>
                    <a:p>
                      <a:pPr marL="0" indent="0">
                        <a:buFontTx/>
                        <a:buNone/>
                      </a:pPr>
                      <a:r>
                        <a:rPr lang="en-GB" dirty="0" smtClean="0"/>
                        <a:t>Show detailed and perceptive analysis</a:t>
                      </a:r>
                    </a:p>
                    <a:p>
                      <a:pPr marL="742950" lvl="1" indent="-285750">
                        <a:buFontTx/>
                        <a:buChar char="-"/>
                      </a:pPr>
                      <a:r>
                        <a:rPr lang="en-GB" dirty="0" smtClean="0"/>
                        <a:t>Analyse effect</a:t>
                      </a:r>
                    </a:p>
                    <a:p>
                      <a:pPr marL="742950" lvl="1" indent="-285750">
                        <a:buFontTx/>
                        <a:buChar char="-"/>
                      </a:pPr>
                      <a:r>
                        <a:rPr lang="en-GB" dirty="0" smtClean="0"/>
                        <a:t>Judicious</a:t>
                      </a:r>
                      <a:r>
                        <a:rPr lang="en-GB" baseline="0" dirty="0" smtClean="0"/>
                        <a:t> (well-chosen) range of quotations</a:t>
                      </a:r>
                    </a:p>
                    <a:p>
                      <a:pPr marL="742950" lvl="1" indent="-285750">
                        <a:buFontTx/>
                        <a:buChar char="-"/>
                      </a:pPr>
                      <a:r>
                        <a:rPr lang="en-GB" baseline="0" dirty="0" smtClean="0"/>
                        <a:t>Sophisticated subject terminology used accurately</a:t>
                      </a:r>
                      <a:endParaRPr lang="en-GB" dirty="0" smtClean="0"/>
                    </a:p>
                  </a:txBody>
                  <a:tcPr/>
                </a:tc>
              </a:tr>
              <a:tr h="370840">
                <a:tc>
                  <a:txBody>
                    <a:bodyPr/>
                    <a:lstStyle/>
                    <a:p>
                      <a:r>
                        <a:rPr lang="en-GB" dirty="0" smtClean="0"/>
                        <a:t>5-6</a:t>
                      </a:r>
                      <a:endParaRPr lang="en-GB" dirty="0"/>
                    </a:p>
                  </a:txBody>
                  <a:tcPr/>
                </a:tc>
                <a:tc>
                  <a:txBody>
                    <a:bodyPr/>
                    <a:lstStyle/>
                    <a:p>
                      <a:r>
                        <a:rPr lang="en-GB" dirty="0" smtClean="0"/>
                        <a:t>Clear understanding of</a:t>
                      </a:r>
                      <a:r>
                        <a:rPr lang="en-GB" baseline="0" dirty="0" smtClean="0"/>
                        <a:t> language</a:t>
                      </a:r>
                    </a:p>
                    <a:p>
                      <a:r>
                        <a:rPr lang="en-GB" dirty="0" smtClean="0"/>
                        <a:t>- Clearly explains the effects</a:t>
                      </a:r>
                    </a:p>
                    <a:p>
                      <a:pPr marL="285750" indent="-285750">
                        <a:buFontTx/>
                        <a:buChar char="-"/>
                      </a:pPr>
                      <a:r>
                        <a:rPr lang="en-GB" dirty="0" smtClean="0"/>
                        <a:t>Selects</a:t>
                      </a:r>
                      <a:r>
                        <a:rPr lang="en-GB" baseline="0" dirty="0" smtClean="0"/>
                        <a:t> a range of relevant quotations</a:t>
                      </a:r>
                    </a:p>
                    <a:p>
                      <a:pPr marL="285750" indent="-285750">
                        <a:buFontTx/>
                        <a:buChar char="-"/>
                      </a:pPr>
                      <a:r>
                        <a:rPr lang="en-GB" baseline="0" dirty="0" smtClean="0"/>
                        <a:t>Use subject terminology accurately</a:t>
                      </a:r>
                      <a:endParaRPr lang="en-GB" dirty="0"/>
                    </a:p>
                  </a:txBody>
                  <a:tcPr/>
                </a:tc>
              </a:tr>
              <a:tr h="370840">
                <a:tc>
                  <a:txBody>
                    <a:bodyPr/>
                    <a:lstStyle/>
                    <a:p>
                      <a:r>
                        <a:rPr lang="en-GB" dirty="0" smtClean="0"/>
                        <a:t>3-4</a:t>
                      </a:r>
                      <a:endParaRPr lang="en-GB" dirty="0"/>
                    </a:p>
                  </a:txBody>
                  <a:tcPr/>
                </a:tc>
                <a:tc>
                  <a:txBody>
                    <a:bodyPr/>
                    <a:lstStyle/>
                    <a:p>
                      <a:r>
                        <a:rPr lang="en-GB" dirty="0" smtClean="0"/>
                        <a:t>Shows some understanding</a:t>
                      </a:r>
                      <a:r>
                        <a:rPr lang="en-GB" baseline="0" dirty="0" smtClean="0"/>
                        <a:t> of language</a:t>
                      </a:r>
                    </a:p>
                    <a:p>
                      <a:pPr marL="285750" indent="-285750">
                        <a:buFontTx/>
                        <a:buChar char="-"/>
                      </a:pPr>
                      <a:r>
                        <a:rPr lang="en-GB" baseline="0" dirty="0" smtClean="0"/>
                        <a:t>Attempts to comment on effect</a:t>
                      </a:r>
                    </a:p>
                    <a:p>
                      <a:pPr marL="285750" indent="-285750">
                        <a:buFontTx/>
                        <a:buChar char="-"/>
                      </a:pPr>
                      <a:r>
                        <a:rPr lang="en-GB" baseline="0" dirty="0" smtClean="0"/>
                        <a:t>Selects some relevant quotations</a:t>
                      </a:r>
                    </a:p>
                    <a:p>
                      <a:pPr marL="285750" indent="-285750">
                        <a:buFontTx/>
                        <a:buChar char="-"/>
                      </a:pPr>
                      <a:r>
                        <a:rPr lang="en-GB" baseline="0" dirty="0" smtClean="0"/>
                        <a:t>Uses some subject terminology, not always appropriately</a:t>
                      </a:r>
                      <a:endParaRPr lang="en-GB" dirty="0"/>
                    </a:p>
                  </a:txBody>
                  <a:tcPr/>
                </a:tc>
              </a:tr>
              <a:tr h="370840">
                <a:tc>
                  <a:txBody>
                    <a:bodyPr/>
                    <a:lstStyle/>
                    <a:p>
                      <a:r>
                        <a:rPr lang="en-GB" dirty="0" smtClean="0"/>
                        <a:t>1-2</a:t>
                      </a:r>
                      <a:endParaRPr lang="en-GB" dirty="0"/>
                    </a:p>
                  </a:txBody>
                  <a:tcPr/>
                </a:tc>
                <a:tc>
                  <a:txBody>
                    <a:bodyPr/>
                    <a:lstStyle/>
                    <a:p>
                      <a:r>
                        <a:rPr lang="en-GB" dirty="0" smtClean="0"/>
                        <a:t>Shows simple awareness of language</a:t>
                      </a:r>
                    </a:p>
                    <a:p>
                      <a:pPr marL="285750" indent="-285750">
                        <a:buFontTx/>
                        <a:buChar char="-"/>
                      </a:pPr>
                      <a:r>
                        <a:rPr lang="en-GB" dirty="0" smtClean="0"/>
                        <a:t>Offers simple comment on effect</a:t>
                      </a:r>
                    </a:p>
                    <a:p>
                      <a:pPr marL="285750" indent="-285750">
                        <a:buFontTx/>
                        <a:buChar char="-"/>
                      </a:pPr>
                      <a:r>
                        <a:rPr lang="en-GB" dirty="0" smtClean="0"/>
                        <a:t>Simple references or textual details</a:t>
                      </a:r>
                    </a:p>
                    <a:p>
                      <a:pPr marL="285750" indent="-285750">
                        <a:buFontTx/>
                        <a:buChar char="-"/>
                      </a:pPr>
                      <a:r>
                        <a:rPr lang="en-GB" dirty="0" smtClean="0"/>
                        <a:t>Simple mention</a:t>
                      </a:r>
                      <a:r>
                        <a:rPr lang="en-GB" baseline="0" dirty="0" smtClean="0"/>
                        <a:t> of subject terminology</a:t>
                      </a:r>
                      <a:endParaRPr lang="en-GB" dirty="0"/>
                    </a:p>
                  </a:txBody>
                  <a:tcPr/>
                </a:tc>
              </a:tr>
            </a:tbl>
          </a:graphicData>
        </a:graphic>
      </p:graphicFrame>
      <p:cxnSp>
        <p:nvCxnSpPr>
          <p:cNvPr id="6" name="Straight Arrow Connector 5"/>
          <p:cNvCxnSpPr/>
          <p:nvPr/>
        </p:nvCxnSpPr>
        <p:spPr>
          <a:xfrm flipH="1">
            <a:off x="4029364" y="776289"/>
            <a:ext cx="4451927" cy="144087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7" name="Rounded Rectangle 6"/>
          <p:cNvSpPr/>
          <p:nvPr/>
        </p:nvSpPr>
        <p:spPr>
          <a:xfrm>
            <a:off x="8358910" y="152834"/>
            <a:ext cx="2872509" cy="12469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TIP:</a:t>
            </a:r>
          </a:p>
          <a:p>
            <a:pPr algn="ctr"/>
            <a:r>
              <a:rPr lang="en-GB" dirty="0" smtClean="0"/>
              <a:t>Try to avoid just saying ‘it makes the reader feel sad’- try to explain how and why.</a:t>
            </a:r>
            <a:endParaRPr lang="en-GB" dirty="0"/>
          </a:p>
        </p:txBody>
      </p:sp>
      <p:cxnSp>
        <p:nvCxnSpPr>
          <p:cNvPr id="8" name="Straight Arrow Connector 7"/>
          <p:cNvCxnSpPr/>
          <p:nvPr/>
        </p:nvCxnSpPr>
        <p:spPr>
          <a:xfrm flipH="1">
            <a:off x="5791201" y="2877707"/>
            <a:ext cx="3177308" cy="77585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0" name="Rounded Rectangle 9"/>
          <p:cNvSpPr/>
          <p:nvPr/>
        </p:nvSpPr>
        <p:spPr>
          <a:xfrm>
            <a:off x="8866908" y="2217161"/>
            <a:ext cx="2872509" cy="12469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TIP:</a:t>
            </a:r>
          </a:p>
          <a:p>
            <a:pPr algn="ctr"/>
            <a:r>
              <a:rPr lang="en-GB" dirty="0" smtClean="0"/>
              <a:t>It asks for a range of quotations, so make sure you include at least 4!</a:t>
            </a:r>
            <a:endParaRPr lang="en-GB" dirty="0"/>
          </a:p>
        </p:txBody>
      </p:sp>
      <p:cxnSp>
        <p:nvCxnSpPr>
          <p:cNvPr id="11" name="Straight Arrow Connector 10"/>
          <p:cNvCxnSpPr/>
          <p:nvPr/>
        </p:nvCxnSpPr>
        <p:spPr>
          <a:xfrm flipH="1">
            <a:off x="6892637" y="4355671"/>
            <a:ext cx="3177308" cy="77585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2" name="Rounded Rectangle 11"/>
          <p:cNvSpPr/>
          <p:nvPr/>
        </p:nvSpPr>
        <p:spPr>
          <a:xfrm>
            <a:off x="9051635" y="3820614"/>
            <a:ext cx="2872509" cy="19244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TIP:</a:t>
            </a:r>
          </a:p>
          <a:p>
            <a:pPr algn="ctr"/>
            <a:r>
              <a:rPr lang="en-GB" dirty="0" smtClean="0"/>
              <a:t>Look through the list of subject terminology (fancy English words) that your teacher has given you. Try to learn these and practise finding them in texts.</a:t>
            </a:r>
            <a:endParaRPr lang="en-GB" dirty="0"/>
          </a:p>
        </p:txBody>
      </p:sp>
    </p:spTree>
    <p:extLst>
      <p:ext uri="{BB962C8B-B14F-4D97-AF65-F5344CB8AC3E}">
        <p14:creationId xmlns:p14="http://schemas.microsoft.com/office/powerpoint/2010/main" val="2200996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approach the language questions</a:t>
            </a:r>
            <a:endParaRPr lang="en-GB" dirty="0"/>
          </a:p>
        </p:txBody>
      </p:sp>
      <p:sp>
        <p:nvSpPr>
          <p:cNvPr id="3" name="Content Placeholder 2"/>
          <p:cNvSpPr>
            <a:spLocks noGrp="1"/>
          </p:cNvSpPr>
          <p:nvPr>
            <p:ph idx="1"/>
          </p:nvPr>
        </p:nvSpPr>
        <p:spPr/>
        <p:txBody>
          <a:bodyPr/>
          <a:lstStyle/>
          <a:p>
            <a:pPr marL="514350" indent="-514350">
              <a:buAutoNum type="arabicParenR"/>
            </a:pPr>
            <a:r>
              <a:rPr lang="en-GB" b="1" i="1" dirty="0" smtClean="0"/>
              <a:t>Read the question carefully</a:t>
            </a:r>
            <a:r>
              <a:rPr lang="en-GB" dirty="0" smtClean="0"/>
              <a:t>! It will tell you where to get your answers!</a:t>
            </a:r>
          </a:p>
          <a:p>
            <a:pPr marL="514350" indent="-514350">
              <a:buAutoNum type="arabicParenR"/>
            </a:pPr>
            <a:r>
              <a:rPr lang="en-GB" b="1" i="1" dirty="0" smtClean="0"/>
              <a:t>Look out for language devices</a:t>
            </a:r>
            <a:r>
              <a:rPr lang="en-GB" dirty="0" smtClean="0"/>
              <a:t>, particularly similes, metaphors, short sentences, repetition, </a:t>
            </a:r>
            <a:r>
              <a:rPr lang="en-GB" b="1" i="1" dirty="0" smtClean="0"/>
              <a:t>or powerful words or phrases</a:t>
            </a:r>
            <a:r>
              <a:rPr lang="en-GB" dirty="0" smtClean="0"/>
              <a:t>.</a:t>
            </a:r>
          </a:p>
          <a:p>
            <a:pPr marL="514350" indent="-514350">
              <a:buAutoNum type="arabicParenR"/>
            </a:pPr>
            <a:r>
              <a:rPr lang="en-GB" b="1" i="1" dirty="0" smtClean="0"/>
              <a:t>Write about the quotations you are most confident about first</a:t>
            </a:r>
            <a:r>
              <a:rPr lang="en-GB" dirty="0" smtClean="0"/>
              <a:t>, in case you run out of time.</a:t>
            </a:r>
          </a:p>
          <a:p>
            <a:pPr marL="514350" indent="-514350">
              <a:buAutoNum type="arabicParenR"/>
            </a:pPr>
            <a:r>
              <a:rPr lang="en-GB" dirty="0" smtClean="0"/>
              <a:t>For each quotation, try to include some </a:t>
            </a:r>
            <a:r>
              <a:rPr lang="en-GB" b="1" i="1" dirty="0" smtClean="0"/>
              <a:t>subject terminology</a:t>
            </a:r>
            <a:r>
              <a:rPr lang="en-GB" dirty="0" smtClean="0"/>
              <a:t>, and to discuss the </a:t>
            </a:r>
            <a:r>
              <a:rPr lang="en-GB" b="1" i="1" dirty="0" smtClean="0"/>
              <a:t>effect</a:t>
            </a:r>
            <a:r>
              <a:rPr lang="en-GB" dirty="0" smtClean="0"/>
              <a:t> of the quotation. </a:t>
            </a:r>
            <a:endParaRPr lang="en-GB" b="1" i="1" dirty="0" smtClean="0"/>
          </a:p>
          <a:p>
            <a:pPr marL="514350" indent="-514350">
              <a:buAutoNum type="arabicParenR"/>
            </a:pPr>
            <a:endParaRPr lang="en-GB" b="1" i="1" dirty="0"/>
          </a:p>
        </p:txBody>
      </p:sp>
    </p:spTree>
    <p:extLst>
      <p:ext uri="{BB962C8B-B14F-4D97-AF65-F5344CB8AC3E}">
        <p14:creationId xmlns:p14="http://schemas.microsoft.com/office/powerpoint/2010/main" val="4057766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Keywords</a:t>
            </a:r>
            <a:endParaRPr lang="en-GB" dirty="0"/>
          </a:p>
        </p:txBody>
      </p:sp>
      <p:sp>
        <p:nvSpPr>
          <p:cNvPr id="3" name="Content Placeholder 2"/>
          <p:cNvSpPr>
            <a:spLocks noGrp="1"/>
          </p:cNvSpPr>
          <p:nvPr>
            <p:ph idx="1"/>
          </p:nvPr>
        </p:nvSpPr>
        <p:spPr>
          <a:xfrm>
            <a:off x="838201" y="1825625"/>
            <a:ext cx="4694382" cy="4351338"/>
          </a:xfrm>
        </p:spPr>
        <p:txBody>
          <a:bodyPr>
            <a:normAutofit fontScale="92500" lnSpcReduction="10000"/>
          </a:bodyPr>
          <a:lstStyle/>
          <a:p>
            <a:pPr marL="0" indent="0">
              <a:buNone/>
            </a:pPr>
            <a:r>
              <a:rPr lang="en-GB" b="1" i="1" dirty="0" smtClean="0"/>
              <a:t>Make sure you know what the following words mean:</a:t>
            </a:r>
          </a:p>
          <a:p>
            <a:pPr marL="0" indent="0">
              <a:buNone/>
            </a:pPr>
            <a:endParaRPr lang="en-GB" b="1" i="1" dirty="0"/>
          </a:p>
          <a:p>
            <a:pPr marL="0" indent="0">
              <a:buNone/>
            </a:pPr>
            <a:r>
              <a:rPr lang="en-GB" b="1" i="1" dirty="0" smtClean="0"/>
              <a:t>Simile</a:t>
            </a:r>
          </a:p>
          <a:p>
            <a:pPr marL="0" indent="0">
              <a:buNone/>
            </a:pPr>
            <a:r>
              <a:rPr lang="en-GB" b="1" i="1" dirty="0" smtClean="0"/>
              <a:t>Metaphor</a:t>
            </a:r>
          </a:p>
          <a:p>
            <a:pPr marL="0" indent="0">
              <a:buNone/>
            </a:pPr>
            <a:r>
              <a:rPr lang="en-GB" b="1" i="1" dirty="0" smtClean="0"/>
              <a:t>Personification</a:t>
            </a:r>
          </a:p>
          <a:p>
            <a:pPr marL="0" indent="0">
              <a:buNone/>
            </a:pPr>
            <a:r>
              <a:rPr lang="en-GB" b="1" i="1" dirty="0" smtClean="0"/>
              <a:t>Short sentence</a:t>
            </a:r>
          </a:p>
          <a:p>
            <a:pPr marL="0" indent="0">
              <a:buNone/>
            </a:pPr>
            <a:r>
              <a:rPr lang="en-GB" b="1" i="1" dirty="0" smtClean="0"/>
              <a:t>Onomatopoeia</a:t>
            </a:r>
          </a:p>
          <a:p>
            <a:pPr marL="0" indent="0">
              <a:buNone/>
            </a:pPr>
            <a:r>
              <a:rPr lang="en-GB" b="1" i="1" dirty="0" smtClean="0"/>
              <a:t>Alliteration</a:t>
            </a:r>
          </a:p>
          <a:p>
            <a:pPr marL="0" indent="0">
              <a:buNone/>
            </a:pPr>
            <a:r>
              <a:rPr lang="en-GB" b="1" i="1" dirty="0" smtClean="0"/>
              <a:t>Rhetorical question</a:t>
            </a:r>
            <a:endParaRPr lang="en-GB" b="1" i="1" dirty="0"/>
          </a:p>
        </p:txBody>
      </p:sp>
      <p:sp>
        <p:nvSpPr>
          <p:cNvPr id="4" name="Content Placeholder 2"/>
          <p:cNvSpPr txBox="1">
            <a:spLocks/>
          </p:cNvSpPr>
          <p:nvPr/>
        </p:nvSpPr>
        <p:spPr>
          <a:xfrm>
            <a:off x="6232238" y="1807152"/>
            <a:ext cx="4694382"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i="1" dirty="0" smtClean="0"/>
              <a:t>Challenge yourself- more sophisticated subject terminology:</a:t>
            </a:r>
          </a:p>
          <a:p>
            <a:pPr marL="0" indent="0">
              <a:buFont typeface="Arial" panose="020B0604020202020204" pitchFamily="34" charset="0"/>
              <a:buNone/>
            </a:pPr>
            <a:endParaRPr lang="en-GB" b="1" i="1" dirty="0" smtClean="0"/>
          </a:p>
          <a:p>
            <a:pPr marL="0" indent="0">
              <a:buFont typeface="Arial" panose="020B0604020202020204" pitchFamily="34" charset="0"/>
              <a:buNone/>
            </a:pPr>
            <a:r>
              <a:rPr lang="en-GB" b="1" i="1" dirty="0" smtClean="0"/>
              <a:t>Embedded clause</a:t>
            </a:r>
          </a:p>
          <a:p>
            <a:pPr marL="0" indent="0">
              <a:buFont typeface="Arial" panose="020B0604020202020204" pitchFamily="34" charset="0"/>
              <a:buNone/>
            </a:pPr>
            <a:r>
              <a:rPr lang="en-GB" b="1" i="1" dirty="0" smtClean="0"/>
              <a:t>Ellipsis</a:t>
            </a:r>
          </a:p>
          <a:p>
            <a:pPr marL="0" indent="0">
              <a:buFont typeface="Arial" panose="020B0604020202020204" pitchFamily="34" charset="0"/>
              <a:buNone/>
            </a:pPr>
            <a:r>
              <a:rPr lang="en-GB" b="1" i="1" dirty="0" smtClean="0"/>
              <a:t>Complex sentence</a:t>
            </a:r>
          </a:p>
          <a:p>
            <a:pPr marL="0" indent="0">
              <a:buFont typeface="Arial" panose="020B0604020202020204" pitchFamily="34" charset="0"/>
              <a:buNone/>
            </a:pPr>
            <a:r>
              <a:rPr lang="en-GB" b="1" i="1" dirty="0" smtClean="0"/>
              <a:t>Simple sentence</a:t>
            </a:r>
          </a:p>
          <a:p>
            <a:pPr marL="0" indent="0">
              <a:buFont typeface="Arial" panose="020B0604020202020204" pitchFamily="34" charset="0"/>
              <a:buNone/>
            </a:pPr>
            <a:r>
              <a:rPr lang="en-GB" b="1" i="1" dirty="0" smtClean="0"/>
              <a:t>Adjectives</a:t>
            </a:r>
          </a:p>
          <a:p>
            <a:pPr marL="0" indent="0">
              <a:buFont typeface="Arial" panose="020B0604020202020204" pitchFamily="34" charset="0"/>
              <a:buNone/>
            </a:pPr>
            <a:r>
              <a:rPr lang="en-GB" b="1" i="1" dirty="0" smtClean="0"/>
              <a:t>Adverbs</a:t>
            </a:r>
          </a:p>
          <a:p>
            <a:pPr marL="0" indent="0">
              <a:buFont typeface="Arial" panose="020B0604020202020204" pitchFamily="34" charset="0"/>
              <a:buNone/>
            </a:pPr>
            <a:r>
              <a:rPr lang="en-GB" b="1" i="1" dirty="0" smtClean="0"/>
              <a:t>Emotive language</a:t>
            </a:r>
            <a:endParaRPr lang="en-GB" b="1" i="1" dirty="0"/>
          </a:p>
        </p:txBody>
      </p:sp>
    </p:spTree>
    <p:extLst>
      <p:ext uri="{BB962C8B-B14F-4D97-AF65-F5344CB8AC3E}">
        <p14:creationId xmlns:p14="http://schemas.microsoft.com/office/powerpoint/2010/main" val="1227074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your response</a:t>
            </a:r>
            <a:endParaRPr lang="en-GB" dirty="0"/>
          </a:p>
        </p:txBody>
      </p:sp>
      <p:sp>
        <p:nvSpPr>
          <p:cNvPr id="3" name="Content Placeholder 2"/>
          <p:cNvSpPr>
            <a:spLocks noGrp="1"/>
          </p:cNvSpPr>
          <p:nvPr>
            <p:ph idx="1"/>
          </p:nvPr>
        </p:nvSpPr>
        <p:spPr>
          <a:xfrm>
            <a:off x="838200" y="1825625"/>
            <a:ext cx="4195618" cy="4351338"/>
          </a:xfrm>
        </p:spPr>
        <p:txBody>
          <a:bodyPr>
            <a:normAutofit/>
          </a:bodyPr>
          <a:lstStyle/>
          <a:p>
            <a:pPr marL="514350" indent="-514350">
              <a:buAutoNum type="arabicParenR"/>
            </a:pPr>
            <a:r>
              <a:rPr lang="en-GB" b="1" i="1" dirty="0" smtClean="0"/>
              <a:t>Use the question in your answer.</a:t>
            </a:r>
          </a:p>
          <a:p>
            <a:pPr marL="514350" indent="-514350">
              <a:buAutoNum type="arabicParenR"/>
            </a:pPr>
            <a:r>
              <a:rPr lang="en-GB" b="1" i="1" dirty="0" smtClean="0"/>
              <a:t>Mention any language devices you find.</a:t>
            </a:r>
          </a:p>
          <a:p>
            <a:pPr marL="514350" indent="-514350">
              <a:buAutoNum type="arabicParenR"/>
            </a:pPr>
            <a:r>
              <a:rPr lang="en-GB" b="1" i="1" dirty="0" smtClean="0"/>
              <a:t>Include the quotation (preferably in a sentence).</a:t>
            </a:r>
          </a:p>
          <a:p>
            <a:pPr marL="514350" indent="-514350">
              <a:buAutoNum type="arabicParenR"/>
            </a:pPr>
            <a:r>
              <a:rPr lang="en-GB" b="1" i="1" dirty="0" smtClean="0"/>
              <a:t>Talk about the effect of the language device.</a:t>
            </a:r>
          </a:p>
          <a:p>
            <a:pPr marL="514350" indent="-514350">
              <a:buAutoNum type="arabicParenR"/>
            </a:pPr>
            <a:endParaRPr lang="en-GB" b="1" i="1" dirty="0"/>
          </a:p>
        </p:txBody>
      </p:sp>
      <p:sp>
        <p:nvSpPr>
          <p:cNvPr id="4" name="Rectangle 3"/>
          <p:cNvSpPr/>
          <p:nvPr/>
        </p:nvSpPr>
        <p:spPr>
          <a:xfrm>
            <a:off x="6012873" y="1985818"/>
            <a:ext cx="5643418" cy="396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Courier New" panose="02070309020205020404" pitchFamily="49" charset="0"/>
                <a:cs typeface="Courier New" panose="02070309020205020404" pitchFamily="49" charset="0"/>
              </a:rPr>
              <a:t>How does the writer use language to show </a:t>
            </a:r>
            <a:r>
              <a:rPr lang="en-GB" dirty="0" err="1" smtClean="0">
                <a:solidFill>
                  <a:schemeClr val="tx1"/>
                </a:solidFill>
                <a:latin typeface="Courier New" panose="02070309020205020404" pitchFamily="49" charset="0"/>
                <a:cs typeface="Courier New" panose="02070309020205020404" pitchFamily="49" charset="0"/>
              </a:rPr>
              <a:t>Kingshaw’s</a:t>
            </a:r>
            <a:r>
              <a:rPr lang="en-GB" dirty="0" smtClean="0">
                <a:solidFill>
                  <a:schemeClr val="tx1"/>
                </a:solidFill>
                <a:latin typeface="Courier New" panose="02070309020205020404" pitchFamily="49" charset="0"/>
                <a:cs typeface="Courier New" panose="02070309020205020404" pitchFamily="49" charset="0"/>
              </a:rPr>
              <a:t> fear?</a:t>
            </a:r>
          </a:p>
          <a:p>
            <a:pPr algn="ctr"/>
            <a:endParaRPr lang="en-GB" dirty="0">
              <a:solidFill>
                <a:schemeClr val="tx1"/>
              </a:solidFill>
              <a:latin typeface="Script MT Bold" panose="03040602040607080904" pitchFamily="66" charset="0"/>
            </a:endParaRPr>
          </a:p>
          <a:p>
            <a:pPr algn="ctr"/>
            <a:endParaRPr lang="en-GB" dirty="0" smtClean="0">
              <a:solidFill>
                <a:schemeClr val="tx1"/>
              </a:solidFill>
              <a:latin typeface="Bradley Hand ITC" panose="03070402050302030203" pitchFamily="66" charset="0"/>
            </a:endParaRPr>
          </a:p>
          <a:p>
            <a:pPr algn="ctr"/>
            <a:r>
              <a:rPr lang="en-GB" dirty="0" smtClean="0">
                <a:solidFill>
                  <a:schemeClr val="tx1"/>
                </a:solidFill>
                <a:latin typeface="Bradley Hand ITC" panose="03070402050302030203" pitchFamily="66" charset="0"/>
              </a:rPr>
              <a:t>The writer uses a rhetorical question to show </a:t>
            </a:r>
            <a:r>
              <a:rPr lang="en-GB" dirty="0" err="1" smtClean="0">
                <a:solidFill>
                  <a:schemeClr val="tx1"/>
                </a:solidFill>
                <a:latin typeface="Bradley Hand ITC" panose="03070402050302030203" pitchFamily="66" charset="0"/>
              </a:rPr>
              <a:t>Kinghsaw’s</a:t>
            </a:r>
            <a:r>
              <a:rPr lang="en-GB" dirty="0" smtClean="0">
                <a:solidFill>
                  <a:schemeClr val="tx1"/>
                </a:solidFill>
                <a:latin typeface="Bradley Hand ITC" panose="03070402050302030203" pitchFamily="66" charset="0"/>
              </a:rPr>
              <a:t> fear.  Hill uses ‘What could a bird do?’ to show </a:t>
            </a:r>
            <a:r>
              <a:rPr lang="en-GB" dirty="0" err="1" smtClean="0">
                <a:solidFill>
                  <a:schemeClr val="tx1"/>
                </a:solidFill>
                <a:latin typeface="Bradley Hand ITC" panose="03070402050302030203" pitchFamily="66" charset="0"/>
              </a:rPr>
              <a:t>Kingshaw’s</a:t>
            </a:r>
            <a:r>
              <a:rPr lang="en-GB" dirty="0" smtClean="0">
                <a:solidFill>
                  <a:schemeClr val="tx1"/>
                </a:solidFill>
                <a:latin typeface="Bradley Hand ITC" panose="03070402050302030203" pitchFamily="66" charset="0"/>
              </a:rPr>
              <a:t> thoughts at this moment. It makes it sound like he is so scared he has to reassure himself with the worse case scenario and make it sound trivial. This makes the reader feel sorry for him.</a:t>
            </a:r>
          </a:p>
        </p:txBody>
      </p:sp>
      <p:cxnSp>
        <p:nvCxnSpPr>
          <p:cNvPr id="6" name="Straight Arrow Connector 5"/>
          <p:cNvCxnSpPr/>
          <p:nvPr/>
        </p:nvCxnSpPr>
        <p:spPr>
          <a:xfrm>
            <a:off x="4378035" y="2059709"/>
            <a:ext cx="2142837" cy="14870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4165600" y="3251200"/>
            <a:ext cx="3602181" cy="5818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3962400" y="3681701"/>
            <a:ext cx="3602181" cy="5818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V="1">
            <a:off x="4627418" y="4812146"/>
            <a:ext cx="1653309" cy="6280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95854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if your quotation doesn’t include a language device?</a:t>
            </a:r>
            <a:endParaRPr lang="en-GB" dirty="0"/>
          </a:p>
        </p:txBody>
      </p:sp>
      <p:sp>
        <p:nvSpPr>
          <p:cNvPr id="3" name="Content Placeholder 2"/>
          <p:cNvSpPr>
            <a:spLocks noGrp="1"/>
          </p:cNvSpPr>
          <p:nvPr>
            <p:ph idx="1"/>
          </p:nvPr>
        </p:nvSpPr>
        <p:spPr>
          <a:xfrm>
            <a:off x="838200" y="1825625"/>
            <a:ext cx="4195618" cy="4351338"/>
          </a:xfrm>
        </p:spPr>
        <p:txBody>
          <a:bodyPr>
            <a:normAutofit fontScale="92500" lnSpcReduction="10000"/>
          </a:bodyPr>
          <a:lstStyle/>
          <a:p>
            <a:pPr marL="514350" indent="-514350">
              <a:buAutoNum type="arabicParenR"/>
            </a:pPr>
            <a:r>
              <a:rPr lang="en-GB" b="1" i="1" dirty="0" smtClean="0"/>
              <a:t>Use the question in your answer.</a:t>
            </a:r>
          </a:p>
          <a:p>
            <a:pPr marL="514350" indent="-514350">
              <a:buAutoNum type="arabicParenR"/>
            </a:pPr>
            <a:r>
              <a:rPr lang="en-GB" b="1" i="1" dirty="0" smtClean="0"/>
              <a:t>Mention any word classes (e.g. verbs, nouns, adjectives) in your quotation.</a:t>
            </a:r>
          </a:p>
          <a:p>
            <a:pPr marL="514350" indent="-514350">
              <a:buAutoNum type="arabicParenR"/>
            </a:pPr>
            <a:r>
              <a:rPr lang="en-GB" b="1" i="1" dirty="0" smtClean="0"/>
              <a:t>Include the quotation (preferably in a sentence).</a:t>
            </a:r>
          </a:p>
          <a:p>
            <a:pPr marL="514350" indent="-514350">
              <a:buAutoNum type="arabicParenR"/>
            </a:pPr>
            <a:r>
              <a:rPr lang="en-GB" b="1" i="1" dirty="0" smtClean="0"/>
              <a:t>Talk about what the word makes you think of.</a:t>
            </a:r>
          </a:p>
          <a:p>
            <a:pPr marL="514350" indent="-514350">
              <a:buAutoNum type="arabicParenR"/>
            </a:pPr>
            <a:endParaRPr lang="en-GB" b="1" i="1" dirty="0"/>
          </a:p>
        </p:txBody>
      </p:sp>
      <p:sp>
        <p:nvSpPr>
          <p:cNvPr id="4" name="Rectangle 3"/>
          <p:cNvSpPr/>
          <p:nvPr/>
        </p:nvSpPr>
        <p:spPr>
          <a:xfrm>
            <a:off x="6012873" y="1985818"/>
            <a:ext cx="5643418" cy="396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Courier New" panose="02070309020205020404" pitchFamily="49" charset="0"/>
                <a:cs typeface="Courier New" panose="02070309020205020404" pitchFamily="49" charset="0"/>
              </a:rPr>
              <a:t>How does the writer use language to show </a:t>
            </a:r>
            <a:r>
              <a:rPr lang="en-GB" dirty="0" err="1" smtClean="0">
                <a:solidFill>
                  <a:schemeClr val="tx1"/>
                </a:solidFill>
                <a:latin typeface="Courier New" panose="02070309020205020404" pitchFamily="49" charset="0"/>
                <a:cs typeface="Courier New" panose="02070309020205020404" pitchFamily="49" charset="0"/>
              </a:rPr>
              <a:t>Kingshaw’s</a:t>
            </a:r>
            <a:r>
              <a:rPr lang="en-GB" dirty="0" smtClean="0">
                <a:solidFill>
                  <a:schemeClr val="tx1"/>
                </a:solidFill>
                <a:latin typeface="Courier New" panose="02070309020205020404" pitchFamily="49" charset="0"/>
                <a:cs typeface="Courier New" panose="02070309020205020404" pitchFamily="49" charset="0"/>
              </a:rPr>
              <a:t> fear?</a:t>
            </a:r>
          </a:p>
          <a:p>
            <a:pPr algn="ctr"/>
            <a:endParaRPr lang="en-GB" dirty="0">
              <a:solidFill>
                <a:schemeClr val="tx1"/>
              </a:solidFill>
              <a:latin typeface="Script MT Bold" panose="03040602040607080904" pitchFamily="66" charset="0"/>
            </a:endParaRPr>
          </a:p>
          <a:p>
            <a:pPr algn="ctr"/>
            <a:endParaRPr lang="en-GB" dirty="0" smtClean="0">
              <a:solidFill>
                <a:schemeClr val="tx1"/>
              </a:solidFill>
              <a:latin typeface="Bradley Hand ITC" panose="03070402050302030203" pitchFamily="66" charset="0"/>
            </a:endParaRPr>
          </a:p>
          <a:p>
            <a:pPr algn="ctr"/>
            <a:r>
              <a:rPr lang="en-GB" dirty="0" smtClean="0">
                <a:solidFill>
                  <a:schemeClr val="tx1"/>
                </a:solidFill>
                <a:latin typeface="Bradley Hand ITC" panose="03070402050302030203" pitchFamily="66" charset="0"/>
              </a:rPr>
              <a:t>The writer uses verbs to show </a:t>
            </a:r>
            <a:r>
              <a:rPr lang="en-GB" dirty="0" err="1" smtClean="0">
                <a:solidFill>
                  <a:schemeClr val="tx1"/>
                </a:solidFill>
                <a:latin typeface="Bradley Hand ITC" panose="03070402050302030203" pitchFamily="66" charset="0"/>
              </a:rPr>
              <a:t>Kinghsaw’s</a:t>
            </a:r>
            <a:r>
              <a:rPr lang="en-GB" dirty="0" smtClean="0">
                <a:solidFill>
                  <a:schemeClr val="tx1"/>
                </a:solidFill>
                <a:latin typeface="Bradley Hand ITC" panose="03070402050302030203" pitchFamily="66" charset="0"/>
              </a:rPr>
              <a:t> fear.  Hill uses ‘flapped his arms’ to show </a:t>
            </a:r>
            <a:r>
              <a:rPr lang="en-GB" dirty="0" err="1" smtClean="0">
                <a:solidFill>
                  <a:schemeClr val="tx1"/>
                </a:solidFill>
                <a:latin typeface="Bradley Hand ITC" panose="03070402050302030203" pitchFamily="66" charset="0"/>
              </a:rPr>
              <a:t>Kingshaw’s</a:t>
            </a:r>
            <a:r>
              <a:rPr lang="en-GB" dirty="0" smtClean="0">
                <a:solidFill>
                  <a:schemeClr val="tx1"/>
                </a:solidFill>
                <a:latin typeface="Bradley Hand ITC" panose="03070402050302030203" pitchFamily="66" charset="0"/>
              </a:rPr>
              <a:t> frantic movements. The word ‘flapped’ makes it sound like </a:t>
            </a:r>
            <a:r>
              <a:rPr lang="en-GB" dirty="0" err="1" smtClean="0">
                <a:solidFill>
                  <a:schemeClr val="tx1"/>
                </a:solidFill>
                <a:latin typeface="Bradley Hand ITC" panose="03070402050302030203" pitchFamily="66" charset="0"/>
              </a:rPr>
              <a:t>Kingshaw</a:t>
            </a:r>
            <a:r>
              <a:rPr lang="en-GB" dirty="0" smtClean="0">
                <a:solidFill>
                  <a:schemeClr val="tx1"/>
                </a:solidFill>
                <a:latin typeface="Bradley Hand ITC" panose="03070402050302030203" pitchFamily="66" charset="0"/>
              </a:rPr>
              <a:t> is a bird, and therefore delicate and vulnerable, again making the reader feel sorry for him.</a:t>
            </a:r>
          </a:p>
        </p:txBody>
      </p:sp>
      <p:cxnSp>
        <p:nvCxnSpPr>
          <p:cNvPr id="6" name="Straight Arrow Connector 5"/>
          <p:cNvCxnSpPr/>
          <p:nvPr/>
        </p:nvCxnSpPr>
        <p:spPr>
          <a:xfrm>
            <a:off x="4378035" y="2059709"/>
            <a:ext cx="2142837" cy="14870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4165600" y="3251200"/>
            <a:ext cx="3602181" cy="5818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3962400" y="3681701"/>
            <a:ext cx="3602181" cy="5818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V="1">
            <a:off x="4627418" y="4636655"/>
            <a:ext cx="5006109" cy="8035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20715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Have a go….</a:t>
            </a:r>
            <a:endParaRPr lang="en-GB" dirty="0"/>
          </a:p>
        </p:txBody>
      </p:sp>
      <p:sp>
        <p:nvSpPr>
          <p:cNvPr id="3" name="Content Placeholder 2"/>
          <p:cNvSpPr>
            <a:spLocks noGrp="1"/>
          </p:cNvSpPr>
          <p:nvPr>
            <p:ph idx="1"/>
          </p:nvPr>
        </p:nvSpPr>
        <p:spPr>
          <a:xfrm>
            <a:off x="376881" y="1759722"/>
            <a:ext cx="6930081" cy="4351338"/>
          </a:xfrm>
        </p:spPr>
        <p:txBody>
          <a:bodyPr>
            <a:normAutofit fontScale="85000" lnSpcReduction="10000"/>
          </a:bodyPr>
          <a:lstStyle/>
          <a:p>
            <a:pPr marL="0" indent="0">
              <a:buNone/>
            </a:pPr>
            <a:r>
              <a:rPr lang="en-GB" b="1" i="1" dirty="0" smtClean="0"/>
              <a:t>Maths! This was something I could do! Something in this world I could make sense of. Mrs Paxton had already taken me to one side and told me I would probably be moving to the top Maths stream for my own year after the </a:t>
            </a:r>
            <a:r>
              <a:rPr lang="en-GB" b="1" i="1" dirty="0" err="1" smtClean="0"/>
              <a:t>Crossmas</a:t>
            </a:r>
            <a:r>
              <a:rPr lang="en-GB" b="1" i="1" dirty="0" smtClean="0"/>
              <a:t> holidays. And she’d offered me extra lunchtime or early-morning tuition if I wanted it. I was on the last question of my sheet on simultaneous equations when a strange ripple swept through the classroom. I looked up. </a:t>
            </a:r>
          </a:p>
          <a:p>
            <a:pPr marL="0" indent="0">
              <a:buNone/>
            </a:pPr>
            <a:r>
              <a:rPr lang="en-GB" b="1" i="1" dirty="0" err="1" smtClean="0"/>
              <a:t>Sephy</a:t>
            </a:r>
            <a:r>
              <a:rPr lang="en-GB" b="1" i="1" dirty="0" smtClean="0"/>
              <a:t>.</a:t>
            </a:r>
          </a:p>
          <a:p>
            <a:pPr marL="0" indent="0">
              <a:buNone/>
            </a:pPr>
            <a:r>
              <a:rPr lang="en-GB" b="1" i="1" dirty="0" smtClean="0"/>
              <a:t>My heart bounced about like it was pinging on elastic. </a:t>
            </a:r>
            <a:r>
              <a:rPr lang="en-GB" b="1" i="1" dirty="0" err="1" smtClean="0"/>
              <a:t>Sephy</a:t>
            </a:r>
            <a:r>
              <a:rPr lang="en-GB" b="1" i="1" dirty="0" smtClean="0"/>
              <a:t> was back. A whole five days without seeing her. A whole five days with no word from her. </a:t>
            </a:r>
            <a:endParaRPr lang="en-GB" b="1" i="1" dirty="0"/>
          </a:p>
        </p:txBody>
      </p:sp>
      <p:sp>
        <p:nvSpPr>
          <p:cNvPr id="4" name="Rectangle 3"/>
          <p:cNvSpPr/>
          <p:nvPr/>
        </p:nvSpPr>
        <p:spPr>
          <a:xfrm>
            <a:off x="7422291" y="1211462"/>
            <a:ext cx="4514086" cy="16388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Courier New" panose="02070309020205020404" pitchFamily="49" charset="0"/>
                <a:cs typeface="Courier New" panose="02070309020205020404" pitchFamily="49" charset="0"/>
              </a:rPr>
              <a:t>How does the writer use language to show Callum’s happiness?</a:t>
            </a:r>
          </a:p>
        </p:txBody>
      </p:sp>
    </p:spTree>
    <p:extLst>
      <p:ext uri="{BB962C8B-B14F-4D97-AF65-F5344CB8AC3E}">
        <p14:creationId xmlns:p14="http://schemas.microsoft.com/office/powerpoint/2010/main" val="3350148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de2af4c6-b075-465a-b83f-6c83841787fc">
      <UserInfo>
        <DisplayName>MartinC</DisplayName>
        <AccountId>16</AccountId>
        <AccountType/>
      </UserInfo>
      <UserInfo>
        <DisplayName>AAEnglish</DisplayName>
        <AccountId>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347E5750F9F741BFE2CC6FEF88A6E5" ma:contentTypeVersion="4" ma:contentTypeDescription="Create a new document." ma:contentTypeScope="" ma:versionID="a88158841832168f57e445a48a4abda4">
  <xsd:schema xmlns:xsd="http://www.w3.org/2001/XMLSchema" xmlns:xs="http://www.w3.org/2001/XMLSchema" xmlns:p="http://schemas.microsoft.com/office/2006/metadata/properties" xmlns:ns2="de2af4c6-b075-465a-b83f-6c83841787fc" targetNamespace="http://schemas.microsoft.com/office/2006/metadata/properties" ma:root="true" ma:fieldsID="971649377d6aec6c24e563ccea377e4d" ns2:_="">
    <xsd:import namespace="de2af4c6-b075-465a-b83f-6c83841787f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2af4c6-b075-465a-b83f-6c83841787f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A7B536-3B27-41C9-87E9-B28873BEB448}">
  <ds:schemaRefs>
    <ds:schemaRef ds:uri="http://purl.org/dc/elements/1.1/"/>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http://purl.org/dc/dcmitype/"/>
    <ds:schemaRef ds:uri="http://www.w3.org/XML/1998/namespace"/>
    <ds:schemaRef ds:uri="de2af4c6-b075-465a-b83f-6c83841787fc"/>
    <ds:schemaRef ds:uri="http://schemas.microsoft.com/office/2006/metadata/properties"/>
  </ds:schemaRefs>
</ds:datastoreItem>
</file>

<file path=customXml/itemProps2.xml><?xml version="1.0" encoding="utf-8"?>
<ds:datastoreItem xmlns:ds="http://schemas.openxmlformats.org/officeDocument/2006/customXml" ds:itemID="{04921A77-F6E7-4F62-8BBF-E86BBD013F7C}">
  <ds:schemaRefs>
    <ds:schemaRef ds:uri="http://schemas.microsoft.com/sharepoint/v3/contenttype/forms"/>
  </ds:schemaRefs>
</ds:datastoreItem>
</file>

<file path=customXml/itemProps3.xml><?xml version="1.0" encoding="utf-8"?>
<ds:datastoreItem xmlns:ds="http://schemas.openxmlformats.org/officeDocument/2006/customXml" ds:itemID="{4F41DB82-2180-435F-BBEA-06D1200A2D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2af4c6-b075-465a-b83f-6c83841787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217</TotalTime>
  <Words>1083</Words>
  <Application>Microsoft Office PowerPoint</Application>
  <PresentationFormat>Widescreen</PresentationFormat>
  <Paragraphs>108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Bradley Hand ITC</vt:lpstr>
      <vt:lpstr>Calibri</vt:lpstr>
      <vt:lpstr>Calibri Light</vt:lpstr>
      <vt:lpstr>Courier New</vt:lpstr>
      <vt:lpstr>Script MT Bold</vt:lpstr>
      <vt:lpstr>Office Theme</vt:lpstr>
      <vt:lpstr>AO2a</vt:lpstr>
      <vt:lpstr>When is this skill assessed?</vt:lpstr>
      <vt:lpstr>Language</vt:lpstr>
      <vt:lpstr>Language mark scheme</vt:lpstr>
      <vt:lpstr>How to approach the language questions</vt:lpstr>
      <vt:lpstr>Keywords</vt:lpstr>
      <vt:lpstr>Writing your response</vt:lpstr>
      <vt:lpstr>What if your quotation doesn’t include a language device?</vt:lpstr>
      <vt:lpstr>Have a go….</vt:lpstr>
      <vt:lpstr>Did you get any of the following?</vt:lpstr>
      <vt:lpstr>Ways to revise</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AO2a/b</dc:title>
  <dc:creator>AldersonE</dc:creator>
  <cp:lastModifiedBy>MartinC</cp:lastModifiedBy>
  <cp:revision>7</cp:revision>
  <dcterms:created xsi:type="dcterms:W3CDTF">2016-11-07T13:18:56Z</dcterms:created>
  <dcterms:modified xsi:type="dcterms:W3CDTF">2016-11-16T11:47:19Z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0x01010060347E5750F9F741BFE2CC6FEF88A6E5</vt:lpwstr>
  </property>
</Properties>
</file>