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57" r:id="rId8"/>
    <p:sldId id="259" r:id="rId9"/>
    <p:sldId id="267" r:id="rId10"/>
    <p:sldId id="258" r:id="rId11"/>
    <p:sldId id="260" r:id="rId12"/>
    <p:sldId id="261" r:id="rId13"/>
    <p:sldId id="262" r:id="rId14"/>
    <p:sldId id="263"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184006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20740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285528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45419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CB268-A845-470D-BDFD-B9BA9D357C2C}" type="datetimeFigureOut">
              <a:rPr lang="en-GB" smtClean="0"/>
              <a:t>14/03/2019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67757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BCB268-A845-470D-BDFD-B9BA9D357C2C}" type="datetimeFigureOut">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12730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BCB268-A845-470D-BDFD-B9BA9D357C2C}" type="datetimeFigureOut">
              <a:rPr lang="en-GB" smtClean="0"/>
              <a:t>14/03/2019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70849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BCB268-A845-470D-BDFD-B9BA9D357C2C}" type="datetimeFigureOut">
              <a:rPr lang="en-GB" smtClean="0"/>
              <a:t>14/03/2019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84562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CB268-A845-470D-BDFD-B9BA9D357C2C}" type="datetimeFigureOut">
              <a:rPr lang="en-GB" smtClean="0"/>
              <a:t>14/03/2019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286021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CB268-A845-470D-BDFD-B9BA9D357C2C}" type="datetimeFigureOut">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67213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CB268-A845-470D-BDFD-B9BA9D357C2C}" type="datetimeFigureOut">
              <a:rPr lang="en-GB" smtClean="0"/>
              <a:t>14/03/2019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32915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36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CB268-A845-470D-BDFD-B9BA9D357C2C}" type="datetimeFigureOut">
              <a:rPr lang="en-GB" smtClean="0"/>
              <a:t>14/03/2019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0C8CB-A0E7-4E22-999D-124383E444A1}" type="slidenum">
              <a:rPr lang="en-GB" smtClean="0"/>
              <a:t>‹#›</a:t>
            </a:fld>
            <a:endParaRPr lang="en-GB"/>
          </a:p>
        </p:txBody>
      </p:sp>
    </p:spTree>
    <p:extLst>
      <p:ext uri="{BB962C8B-B14F-4D97-AF65-F5344CB8AC3E}">
        <p14:creationId xmlns:p14="http://schemas.microsoft.com/office/powerpoint/2010/main" val="2220594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80416" y="316992"/>
            <a:ext cx="11716512" cy="769441"/>
          </a:xfrm>
          <a:prstGeom prst="rect">
            <a:avLst/>
          </a:prstGeom>
          <a:solidFill>
            <a:schemeClr val="accent4">
              <a:lumMod val="40000"/>
              <a:lumOff val="60000"/>
            </a:schemeClr>
          </a:solidFill>
        </p:spPr>
        <p:txBody>
          <a:bodyPr wrap="square" rtlCol="0">
            <a:spAutoFit/>
          </a:bodyPr>
          <a:lstStyle/>
          <a:p>
            <a:pPr algn="ctr"/>
            <a:r>
              <a:rPr lang="en-GB" sz="4400" b="1" dirty="0" smtClean="0"/>
              <a:t>Quotes from Act 3 </a:t>
            </a:r>
            <a:endParaRPr lang="en-GB" sz="4400" b="1" dirty="0"/>
          </a:p>
        </p:txBody>
      </p:sp>
    </p:spTree>
    <p:extLst>
      <p:ext uri="{BB962C8B-B14F-4D97-AF65-F5344CB8AC3E}">
        <p14:creationId xmlns:p14="http://schemas.microsoft.com/office/powerpoint/2010/main" val="129586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752" y="3469262"/>
            <a:ext cx="11509248" cy="1325563"/>
          </a:xfrm>
        </p:spPr>
        <p:txBody>
          <a:bodyPr>
            <a:normAutofit fontScale="90000"/>
          </a:bodyPr>
          <a:lstStyle/>
          <a:p>
            <a:r>
              <a:rPr lang="en-GB" dirty="0"/>
              <a:t>‘The father of the child. It’s his responsibility’ </a:t>
            </a:r>
            <a:r>
              <a:rPr lang="en-GB" dirty="0">
                <a:solidFill>
                  <a:srgbClr val="7030A0"/>
                </a:solidFill>
              </a:rPr>
              <a:t>Mrs Birling</a:t>
            </a:r>
            <a:br>
              <a:rPr lang="en-GB" dirty="0">
                <a:solidFill>
                  <a:srgbClr val="7030A0"/>
                </a:solidFill>
              </a:rPr>
            </a:br>
            <a:endParaRPr lang="en-GB" dirty="0"/>
          </a:p>
        </p:txBody>
      </p:sp>
      <p:sp>
        <p:nvSpPr>
          <p:cNvPr id="4" name="Rounded Rectangular Callout 3"/>
          <p:cNvSpPr/>
          <p:nvPr/>
        </p:nvSpPr>
        <p:spPr>
          <a:xfrm>
            <a:off x="3046957" y="1728592"/>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81617" y="4440520"/>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305806" y="4216964"/>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07683" y="1420116"/>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3046956" y="1741218"/>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Vocabulary ‘responsibility’ + dramatic irony</a:t>
            </a:r>
            <a:endParaRPr lang="en-GB" sz="3200" dirty="0">
              <a:solidFill>
                <a:srgbClr val="00B050"/>
              </a:solidFill>
            </a:endParaRPr>
          </a:p>
        </p:txBody>
      </p:sp>
      <p:sp>
        <p:nvSpPr>
          <p:cNvPr id="9" name="Rounded Rectangular Callout 8"/>
          <p:cNvSpPr/>
          <p:nvPr/>
        </p:nvSpPr>
        <p:spPr>
          <a:xfrm>
            <a:off x="7707683" y="989556"/>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structure of the play (with Eric out of sequence, after Mrs B) means the dramatic irony is powerful here</a:t>
            </a:r>
            <a:endParaRPr lang="en-GB" sz="2400" dirty="0">
              <a:solidFill>
                <a:srgbClr val="00B050"/>
              </a:solidFill>
            </a:endParaRPr>
          </a:p>
        </p:txBody>
      </p:sp>
      <p:sp>
        <p:nvSpPr>
          <p:cNvPr id="10" name="Rounded Rectangular Callout 9"/>
          <p:cNvSpPr/>
          <p:nvPr/>
        </p:nvSpPr>
        <p:spPr>
          <a:xfrm>
            <a:off x="2148114" y="4505895"/>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We partly agree, but can see she is passing on the blame – like Birling and Gerald have done</a:t>
            </a:r>
            <a:endParaRPr lang="en-GB" sz="2400" dirty="0">
              <a:solidFill>
                <a:srgbClr val="00B050"/>
              </a:solidFill>
            </a:endParaRPr>
          </a:p>
        </p:txBody>
      </p:sp>
      <p:sp>
        <p:nvSpPr>
          <p:cNvPr id="11" name="Rounded Rectangular Callout 10"/>
          <p:cNvSpPr/>
          <p:nvPr/>
        </p:nvSpPr>
        <p:spPr>
          <a:xfrm>
            <a:off x="7305805" y="4380918"/>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Priestley has ‘</a:t>
            </a:r>
            <a:r>
              <a:rPr lang="en-GB" sz="3200" dirty="0" err="1" smtClean="0">
                <a:solidFill>
                  <a:srgbClr val="00B050"/>
                </a:solidFill>
              </a:rPr>
              <a:t>responsibilty</a:t>
            </a:r>
            <a:r>
              <a:rPr lang="en-GB" sz="3200" dirty="0" smtClean="0">
                <a:solidFill>
                  <a:srgbClr val="00B050"/>
                </a:solidFill>
              </a:rPr>
              <a:t>’ as a key theme in the play</a:t>
            </a:r>
            <a:endParaRPr lang="en-GB" sz="3200" dirty="0">
              <a:solidFill>
                <a:srgbClr val="00B050"/>
              </a:solidFill>
            </a:endParaRPr>
          </a:p>
        </p:txBody>
      </p:sp>
    </p:spTree>
    <p:extLst>
      <p:ext uri="{BB962C8B-B14F-4D97-AF65-F5344CB8AC3E}">
        <p14:creationId xmlns:p14="http://schemas.microsoft.com/office/powerpoint/2010/main" val="12554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170955"/>
            <a:ext cx="10515600" cy="1325563"/>
          </a:xfrm>
        </p:spPr>
        <p:txBody>
          <a:bodyPr>
            <a:normAutofit fontScale="90000"/>
          </a:bodyPr>
          <a:lstStyle/>
          <a:p>
            <a:r>
              <a:rPr lang="en-GB" dirty="0"/>
              <a:t>‘I was in that state when a chap easily turns nasty’ </a:t>
            </a:r>
            <a:r>
              <a:rPr lang="en-GB" dirty="0">
                <a:solidFill>
                  <a:srgbClr val="7030A0"/>
                </a:solidFill>
              </a:rPr>
              <a:t>Eric</a:t>
            </a:r>
            <a:br>
              <a:rPr lang="en-GB" dirty="0">
                <a:solidFill>
                  <a:srgbClr val="7030A0"/>
                </a:solidFill>
              </a:rPr>
            </a:br>
            <a:endParaRPr lang="en-GB" dirty="0"/>
          </a:p>
        </p:txBody>
      </p:sp>
      <p:sp>
        <p:nvSpPr>
          <p:cNvPr id="4" name="Rounded Rectangular Callout 3"/>
          <p:cNvSpPr/>
          <p:nvPr/>
        </p:nvSpPr>
        <p:spPr>
          <a:xfrm>
            <a:off x="2884118" y="146236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81617" y="4440520"/>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305806" y="4216964"/>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07683" y="1420116"/>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884118" y="146236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Euphemism + understatement</a:t>
            </a:r>
            <a:endParaRPr lang="en-GB" sz="3200" dirty="0">
              <a:solidFill>
                <a:srgbClr val="00B050"/>
              </a:solidFill>
            </a:endParaRPr>
          </a:p>
        </p:txBody>
      </p:sp>
      <p:sp>
        <p:nvSpPr>
          <p:cNvPr id="9" name="Rounded Rectangular Callout 8"/>
          <p:cNvSpPr/>
          <p:nvPr/>
        </p:nvSpPr>
        <p:spPr>
          <a:xfrm>
            <a:off x="7707683" y="1093278"/>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harsh reality of the brutal treatment of working class girls like Eva is revealed by Priestley. We feel sorry for her.</a:t>
            </a:r>
            <a:endParaRPr lang="en-GB" sz="2400" dirty="0">
              <a:solidFill>
                <a:srgbClr val="00B050"/>
              </a:solidFill>
            </a:endParaRPr>
          </a:p>
        </p:txBody>
      </p:sp>
      <p:sp>
        <p:nvSpPr>
          <p:cNvPr id="10" name="Rounded Rectangular Callout 9"/>
          <p:cNvSpPr/>
          <p:nvPr/>
        </p:nvSpPr>
        <p:spPr>
          <a:xfrm>
            <a:off x="2181617" y="444051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B050"/>
                </a:solidFill>
              </a:rPr>
              <a:t>As a ‘chap’ Eric’s actions sound like a childish error. He is admitting to raping a vulnerable woman.</a:t>
            </a:r>
            <a:endParaRPr lang="en-GB" sz="2000" dirty="0">
              <a:solidFill>
                <a:srgbClr val="00B050"/>
              </a:solidFill>
            </a:endParaRPr>
          </a:p>
        </p:txBody>
      </p:sp>
      <p:sp>
        <p:nvSpPr>
          <p:cNvPr id="11" name="Rounded Rectangular Callout 10"/>
          <p:cNvSpPr/>
          <p:nvPr/>
        </p:nvSpPr>
        <p:spPr>
          <a:xfrm>
            <a:off x="7451277" y="4356741"/>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Priestley uses Eric to show how a capitalist view of life might sound harmless but hides the abuse and misery it can lead to for the poor and working classes.</a:t>
            </a:r>
            <a:endParaRPr lang="en-GB" sz="3200" dirty="0">
              <a:solidFill>
                <a:srgbClr val="00B050"/>
              </a:solidFill>
            </a:endParaRPr>
          </a:p>
        </p:txBody>
      </p:sp>
    </p:spTree>
    <p:extLst>
      <p:ext uri="{BB962C8B-B14F-4D97-AF65-F5344CB8AC3E}">
        <p14:creationId xmlns:p14="http://schemas.microsoft.com/office/powerpoint/2010/main" val="41931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559" y="3556386"/>
            <a:ext cx="11084073" cy="640715"/>
          </a:xfrm>
        </p:spPr>
        <p:txBody>
          <a:bodyPr>
            <a:normAutofit fontScale="90000"/>
          </a:bodyPr>
          <a:lstStyle/>
          <a:p>
            <a:r>
              <a:rPr lang="en-GB"/>
              <a:t>‘We don’t live alone, We are members of one body’ </a:t>
            </a:r>
            <a:r>
              <a:rPr lang="en-GB">
                <a:solidFill>
                  <a:srgbClr val="7030A0"/>
                </a:solidFill>
              </a:rPr>
              <a:t>Inspector</a:t>
            </a:r>
            <a:endParaRPr lang="en-GB" dirty="0">
              <a:solidFill>
                <a:srgbClr val="7030A0"/>
              </a:solidFill>
            </a:endParaRPr>
          </a:p>
        </p:txBody>
      </p:sp>
      <p:sp>
        <p:nvSpPr>
          <p:cNvPr id="4" name="Rounded Rectangular Callout 3"/>
          <p:cNvSpPr/>
          <p:nvPr/>
        </p:nvSpPr>
        <p:spPr>
          <a:xfrm>
            <a:off x="2536062" y="1559797"/>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42995" y="4723454"/>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495784" y="466289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657577" y="1529311"/>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633597" y="1602068"/>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metaphor</a:t>
            </a:r>
            <a:endParaRPr lang="en-GB" sz="3200" dirty="0">
              <a:solidFill>
                <a:srgbClr val="00B050"/>
              </a:solidFill>
            </a:endParaRPr>
          </a:p>
        </p:txBody>
      </p:sp>
      <p:sp>
        <p:nvSpPr>
          <p:cNvPr id="9" name="Rounded Rectangular Callout 8"/>
          <p:cNvSpPr/>
          <p:nvPr/>
        </p:nvSpPr>
        <p:spPr>
          <a:xfrm>
            <a:off x="7657576" y="1129237"/>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Priestley gives The Inspector a speech where he voices Priestley’s own socialist ideas JUST BEFORE he leaves the stage – we learn from it</a:t>
            </a:r>
            <a:endParaRPr lang="en-GB" sz="2400" dirty="0">
              <a:solidFill>
                <a:srgbClr val="00B050"/>
              </a:solidFill>
            </a:endParaRPr>
          </a:p>
        </p:txBody>
      </p:sp>
      <p:sp>
        <p:nvSpPr>
          <p:cNvPr id="10" name="Rounded Rectangular Callout 9"/>
          <p:cNvSpPr/>
          <p:nvPr/>
        </p:nvSpPr>
        <p:spPr>
          <a:xfrm>
            <a:off x="2142995" y="4723453"/>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metaphor of society as ‘one body’ links us all as one being.</a:t>
            </a:r>
            <a:endParaRPr lang="en-GB" sz="2400" dirty="0">
              <a:solidFill>
                <a:srgbClr val="00B050"/>
              </a:solidFill>
            </a:endParaRPr>
          </a:p>
        </p:txBody>
      </p:sp>
      <p:sp>
        <p:nvSpPr>
          <p:cNvPr id="11" name="Rounded Rectangular Callout 10"/>
          <p:cNvSpPr/>
          <p:nvPr/>
        </p:nvSpPr>
        <p:spPr>
          <a:xfrm>
            <a:off x="7495783" y="4723452"/>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B050"/>
                </a:solidFill>
              </a:rPr>
              <a:t>There are religious connotations of ‘one flesh’ – God does not distinguish between classes and nor should we</a:t>
            </a:r>
            <a:endParaRPr lang="en-GB" sz="2000" dirty="0">
              <a:solidFill>
                <a:srgbClr val="00B050"/>
              </a:solidFill>
            </a:endParaRPr>
          </a:p>
        </p:txBody>
      </p:sp>
    </p:spTree>
    <p:extLst>
      <p:ext uri="{BB962C8B-B14F-4D97-AF65-F5344CB8AC3E}">
        <p14:creationId xmlns:p14="http://schemas.microsoft.com/office/powerpoint/2010/main" val="129510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84" y="3685012"/>
            <a:ext cx="11529165" cy="1325563"/>
          </a:xfrm>
        </p:spPr>
        <p:txBody>
          <a:bodyPr>
            <a:normAutofit fontScale="90000"/>
          </a:bodyPr>
          <a:lstStyle/>
          <a:p>
            <a:r>
              <a:rPr lang="en-GB" dirty="0"/>
              <a:t>‘Money’s not the important thing…it’s what happened to the girl’ </a:t>
            </a:r>
            <a:r>
              <a:rPr lang="en-GB" dirty="0">
                <a:solidFill>
                  <a:srgbClr val="7030A0"/>
                </a:solidFill>
              </a:rPr>
              <a:t>Eric</a:t>
            </a:r>
            <a:br>
              <a:rPr lang="en-GB" dirty="0">
                <a:solidFill>
                  <a:srgbClr val="7030A0"/>
                </a:solidFill>
              </a:rPr>
            </a:br>
            <a:endParaRPr lang="en-GB" dirty="0"/>
          </a:p>
        </p:txBody>
      </p:sp>
      <p:sp>
        <p:nvSpPr>
          <p:cNvPr id="4" name="Rounded Rectangular Callout 3"/>
          <p:cNvSpPr/>
          <p:nvPr/>
        </p:nvSpPr>
        <p:spPr>
          <a:xfrm>
            <a:off x="2654475" y="1825625"/>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70136" y="4923382"/>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585556" y="483618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78664" y="165123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660739" y="1827538"/>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Contrast. Plain speaking</a:t>
            </a:r>
            <a:endParaRPr lang="en-GB" sz="3200" dirty="0">
              <a:solidFill>
                <a:srgbClr val="00B050"/>
              </a:solidFill>
            </a:endParaRPr>
          </a:p>
        </p:txBody>
      </p:sp>
      <p:sp>
        <p:nvSpPr>
          <p:cNvPr id="9" name="Rounded Rectangular Callout 8"/>
          <p:cNvSpPr/>
          <p:nvPr/>
        </p:nvSpPr>
        <p:spPr>
          <a:xfrm>
            <a:off x="7772400" y="1250896"/>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We realise Eric has learned and has changed. Priestley hopes we will too,</a:t>
            </a:r>
            <a:endParaRPr lang="en-GB" sz="2400" dirty="0">
              <a:solidFill>
                <a:srgbClr val="00B050"/>
              </a:solidFill>
            </a:endParaRPr>
          </a:p>
        </p:txBody>
      </p:sp>
      <p:sp>
        <p:nvSpPr>
          <p:cNvPr id="10" name="Rounded Rectangular Callout 9"/>
          <p:cNvSpPr/>
          <p:nvPr/>
        </p:nvSpPr>
        <p:spPr>
          <a:xfrm>
            <a:off x="2321491" y="4923382"/>
            <a:ext cx="4924815" cy="1934618"/>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contrast emphasises socialist ideas. The plain speech echoes the Inspector</a:t>
            </a:r>
            <a:endParaRPr lang="en-GB" sz="2400" dirty="0">
              <a:solidFill>
                <a:srgbClr val="00B050"/>
              </a:solidFill>
            </a:endParaRPr>
          </a:p>
        </p:txBody>
      </p:sp>
      <p:sp>
        <p:nvSpPr>
          <p:cNvPr id="11" name="Rounded Rectangular Callout 10"/>
          <p:cNvSpPr/>
          <p:nvPr/>
        </p:nvSpPr>
        <p:spPr>
          <a:xfrm>
            <a:off x="7678978" y="4902397"/>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Money = capitalist</a:t>
            </a:r>
          </a:p>
          <a:p>
            <a:pPr algn="ctr"/>
            <a:r>
              <a:rPr lang="en-GB" sz="3200" dirty="0" smtClean="0">
                <a:solidFill>
                  <a:srgbClr val="00B050"/>
                </a:solidFill>
              </a:rPr>
              <a:t>Girl = socialist</a:t>
            </a:r>
            <a:endParaRPr lang="en-GB" sz="3200" dirty="0">
              <a:solidFill>
                <a:srgbClr val="00B050"/>
              </a:solidFill>
            </a:endParaRPr>
          </a:p>
        </p:txBody>
      </p:sp>
    </p:spTree>
    <p:extLst>
      <p:ext uri="{BB962C8B-B14F-4D97-AF65-F5344CB8AC3E}">
        <p14:creationId xmlns:p14="http://schemas.microsoft.com/office/powerpoint/2010/main" val="36617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1185" y="3965615"/>
            <a:ext cx="10515600" cy="1325563"/>
          </a:xfrm>
        </p:spPr>
        <p:txBody>
          <a:bodyPr>
            <a:normAutofit fontScale="90000"/>
          </a:bodyPr>
          <a:lstStyle/>
          <a:p>
            <a:r>
              <a:rPr lang="en-GB" dirty="0"/>
              <a:t>‘There’s every excuse for what your mother and I did’ </a:t>
            </a:r>
            <a:r>
              <a:rPr lang="en-GB" dirty="0">
                <a:solidFill>
                  <a:srgbClr val="7030A0"/>
                </a:solidFill>
              </a:rPr>
              <a:t>Mr Birling</a:t>
            </a:r>
            <a:br>
              <a:rPr lang="en-GB" dirty="0">
                <a:solidFill>
                  <a:srgbClr val="7030A0"/>
                </a:solidFill>
              </a:rPr>
            </a:br>
            <a:r>
              <a:rPr lang="en-GB" dirty="0"/>
              <a:t/>
            </a:r>
            <a:br>
              <a:rPr lang="en-GB" dirty="0"/>
            </a:br>
            <a:endParaRPr lang="en-GB" dirty="0"/>
          </a:p>
        </p:txBody>
      </p:sp>
      <p:sp>
        <p:nvSpPr>
          <p:cNvPr id="4" name="Rounded Rectangular Callout 3"/>
          <p:cNvSpPr/>
          <p:nvPr/>
        </p:nvSpPr>
        <p:spPr>
          <a:xfrm>
            <a:off x="2654475" y="1825625"/>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70136" y="4923382"/>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585556" y="483618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78664" y="165123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426918" y="1324809"/>
            <a:ext cx="4668033" cy="1928783"/>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alliteration</a:t>
            </a:r>
            <a:endParaRPr lang="en-GB" sz="3200" dirty="0">
              <a:solidFill>
                <a:srgbClr val="00B050"/>
              </a:solidFill>
            </a:endParaRPr>
          </a:p>
        </p:txBody>
      </p:sp>
      <p:sp>
        <p:nvSpPr>
          <p:cNvPr id="9" name="Rounded Rectangular Callout 8"/>
          <p:cNvSpPr/>
          <p:nvPr/>
        </p:nvSpPr>
        <p:spPr>
          <a:xfrm>
            <a:off x="7643760" y="1602857"/>
            <a:ext cx="4352793"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We are shocked that Birling has not changed. Priestley shows the young must lead the way in change for society.</a:t>
            </a:r>
            <a:endParaRPr lang="en-GB" sz="2400" dirty="0">
              <a:solidFill>
                <a:srgbClr val="00B050"/>
              </a:solidFill>
            </a:endParaRPr>
          </a:p>
        </p:txBody>
      </p:sp>
      <p:sp>
        <p:nvSpPr>
          <p:cNvPr id="10" name="Rounded Rectangular Callout 9"/>
          <p:cNvSpPr/>
          <p:nvPr/>
        </p:nvSpPr>
        <p:spPr>
          <a:xfrm>
            <a:off x="2170136" y="5035892"/>
            <a:ext cx="4924815" cy="1934618"/>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He is still confident and arrogant</a:t>
            </a:r>
            <a:endParaRPr lang="en-GB" sz="3200" dirty="0">
              <a:solidFill>
                <a:srgbClr val="00B050"/>
              </a:solidFill>
            </a:endParaRPr>
          </a:p>
        </p:txBody>
      </p:sp>
      <p:sp>
        <p:nvSpPr>
          <p:cNvPr id="11" name="Rounded Rectangular Callout 10"/>
          <p:cNvSpPr/>
          <p:nvPr/>
        </p:nvSpPr>
        <p:spPr>
          <a:xfrm>
            <a:off x="7506746" y="4861387"/>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older generations will not learn. The young people need to change society and break away from the old ways.</a:t>
            </a:r>
            <a:endParaRPr lang="en-GB" sz="2400" dirty="0">
              <a:solidFill>
                <a:srgbClr val="00B050"/>
              </a:solidFill>
            </a:endParaRPr>
          </a:p>
        </p:txBody>
      </p:sp>
    </p:spTree>
    <p:extLst>
      <p:ext uri="{BB962C8B-B14F-4D97-AF65-F5344CB8AC3E}">
        <p14:creationId xmlns:p14="http://schemas.microsoft.com/office/powerpoint/2010/main" val="10363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9500" y="365125"/>
            <a:ext cx="7984299" cy="1325563"/>
          </a:xfrm>
        </p:spPr>
        <p:txBody>
          <a:bodyPr/>
          <a:lstStyle/>
          <a:p>
            <a:r>
              <a:rPr lang="en-GB" dirty="0" smtClean="0"/>
              <a:t>Dazzle the examiner</a:t>
            </a:r>
            <a:endParaRPr lang="en-GB" dirty="0"/>
          </a:p>
        </p:txBody>
      </p:sp>
      <p:sp>
        <p:nvSpPr>
          <p:cNvPr id="3" name="Content Placeholder 2"/>
          <p:cNvSpPr>
            <a:spLocks noGrp="1"/>
          </p:cNvSpPr>
          <p:nvPr>
            <p:ph idx="1"/>
          </p:nvPr>
        </p:nvSpPr>
        <p:spPr>
          <a:xfrm>
            <a:off x="557646" y="1690542"/>
            <a:ext cx="10515600" cy="4351338"/>
          </a:xfrm>
        </p:spPr>
        <p:txBody>
          <a:bodyPr>
            <a:normAutofit/>
          </a:bodyPr>
          <a:lstStyle/>
          <a:p>
            <a:pPr marL="0" indent="0">
              <a:buNone/>
            </a:pPr>
            <a:r>
              <a:rPr lang="en-GB" dirty="0" smtClean="0"/>
              <a:t>In the language used by Eric during this act Priestley shows how it is possible for change to be achieved. As Eric starts making excuses for his </a:t>
            </a:r>
            <a:r>
              <a:rPr lang="en-GB" smtClean="0"/>
              <a:t>behaviour </a:t>
            </a:r>
            <a:r>
              <a:rPr lang="en-GB" smtClean="0"/>
              <a:t>Priestley </a:t>
            </a:r>
            <a:r>
              <a:rPr lang="en-GB" dirty="0" smtClean="0"/>
              <a:t>makes him refer to himself as a ‘chap’ to sound harmless and he says he could ‘easily turn nasty’ as a euphemism for the violence associated with heavy drinking. However, later in the Act Eric has learned and speaks directly, his plain speech echoing the Inspector: ‘Money’s not the important thing’…’it’s what happened to the girl’. As Eric is part of the younger generation Priestley is demonstrating that social change is possible and despite the violence committed by Eric there seems to be hope that he will live differently from now on. </a:t>
            </a:r>
            <a:endParaRPr lang="en-GB"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124" b="94330" l="2317" r="95753"/>
                    </a14:imgEffect>
                  </a14:imgLayer>
                </a14:imgProps>
              </a:ext>
            </a:extLst>
          </a:blip>
          <a:stretch>
            <a:fillRect/>
          </a:stretch>
        </p:blipFill>
        <p:spPr>
          <a:xfrm>
            <a:off x="8783159" y="103981"/>
            <a:ext cx="2466975" cy="184785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4124" b="94330" l="2317" r="95753"/>
                    </a14:imgEffect>
                  </a14:imgLayer>
                </a14:imgProps>
              </a:ext>
            </a:extLst>
          </a:blip>
          <a:stretch>
            <a:fillRect/>
          </a:stretch>
        </p:blipFill>
        <p:spPr>
          <a:xfrm>
            <a:off x="864262" y="0"/>
            <a:ext cx="2466975" cy="184785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4124" b="94330" l="2317" r="95753"/>
                    </a14:imgEffect>
                  </a14:imgLayer>
                </a14:imgProps>
              </a:ext>
            </a:extLst>
          </a:blip>
          <a:stretch>
            <a:fillRect/>
          </a:stretch>
        </p:blipFill>
        <p:spPr>
          <a:xfrm rot="20354575">
            <a:off x="9035120" y="5666342"/>
            <a:ext cx="1724089" cy="1291403"/>
          </a:xfrm>
          <a:prstGeom prst="rect">
            <a:avLst/>
          </a:prstGeom>
        </p:spPr>
      </p:pic>
    </p:spTree>
    <p:extLst>
      <p:ext uri="{BB962C8B-B14F-4D97-AF65-F5344CB8AC3E}">
        <p14:creationId xmlns:p14="http://schemas.microsoft.com/office/powerpoint/2010/main" val="1061216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73" y="0"/>
            <a:ext cx="11450781"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5787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 y="0"/>
            <a:ext cx="11565081"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11922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55" y="0"/>
            <a:ext cx="11575471"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165002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91" y="0"/>
            <a:ext cx="11315699"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77267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1" y="0"/>
            <a:ext cx="11481954"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71545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12" y="243205"/>
            <a:ext cx="11850624" cy="890651"/>
          </a:xfrm>
          <a:solidFill>
            <a:schemeClr val="accent4">
              <a:lumMod val="40000"/>
              <a:lumOff val="60000"/>
            </a:schemeClr>
          </a:solidFill>
        </p:spPr>
        <p:txBody>
          <a:bodyPr/>
          <a:lstStyle/>
          <a:p>
            <a:r>
              <a:rPr lang="en-GB" dirty="0" smtClean="0"/>
              <a:t>Learn these quotes from Act Three</a:t>
            </a:r>
            <a:endParaRPr lang="en-GB" dirty="0"/>
          </a:p>
        </p:txBody>
      </p:sp>
      <p:sp>
        <p:nvSpPr>
          <p:cNvPr id="3" name="Content Placeholder 2"/>
          <p:cNvSpPr>
            <a:spLocks noGrp="1"/>
          </p:cNvSpPr>
          <p:nvPr>
            <p:ph idx="1"/>
          </p:nvPr>
        </p:nvSpPr>
        <p:spPr>
          <a:xfrm>
            <a:off x="449179" y="1825625"/>
            <a:ext cx="10904621" cy="4351338"/>
          </a:xfrm>
        </p:spPr>
        <p:txBody>
          <a:bodyPr>
            <a:normAutofit lnSpcReduction="10000"/>
          </a:bodyPr>
          <a:lstStyle/>
          <a:p>
            <a:pPr marL="0" indent="0">
              <a:buNone/>
            </a:pPr>
            <a:r>
              <a:rPr lang="en-GB" sz="3600" dirty="0" smtClean="0"/>
              <a:t>‘The father of the child. It’s his responsibility’ </a:t>
            </a:r>
            <a:r>
              <a:rPr lang="en-GB" sz="3600" dirty="0" smtClean="0">
                <a:solidFill>
                  <a:srgbClr val="7030A0"/>
                </a:solidFill>
              </a:rPr>
              <a:t>Mrs Birling</a:t>
            </a:r>
          </a:p>
          <a:p>
            <a:pPr marL="0" indent="0">
              <a:buNone/>
            </a:pPr>
            <a:r>
              <a:rPr lang="en-GB" sz="3600" dirty="0" smtClean="0"/>
              <a:t>‘I was in that state when a chap easily turns </a:t>
            </a:r>
            <a:r>
              <a:rPr lang="en-GB" sz="3600" dirty="0"/>
              <a:t>n</a:t>
            </a:r>
            <a:r>
              <a:rPr lang="en-GB" sz="3600" dirty="0" smtClean="0"/>
              <a:t>asty’ </a:t>
            </a:r>
            <a:r>
              <a:rPr lang="en-GB" sz="3600" dirty="0" smtClean="0">
                <a:solidFill>
                  <a:srgbClr val="7030A0"/>
                </a:solidFill>
              </a:rPr>
              <a:t>Eric</a:t>
            </a:r>
          </a:p>
          <a:p>
            <a:pPr marL="0" indent="0">
              <a:buNone/>
            </a:pPr>
            <a:r>
              <a:rPr lang="en-GB" sz="3600" dirty="0" smtClean="0"/>
              <a:t>‘We don’t live alone, We are members of one body’ </a:t>
            </a:r>
            <a:r>
              <a:rPr lang="en-GB" sz="3600" dirty="0" smtClean="0">
                <a:solidFill>
                  <a:srgbClr val="7030A0"/>
                </a:solidFill>
              </a:rPr>
              <a:t>Inspector</a:t>
            </a:r>
          </a:p>
          <a:p>
            <a:pPr marL="0" indent="0">
              <a:buNone/>
            </a:pPr>
            <a:r>
              <a:rPr lang="en-GB" sz="3600" dirty="0" smtClean="0"/>
              <a:t>‘Money’s not the important thing…it’s what happened to the girl’ </a:t>
            </a:r>
            <a:r>
              <a:rPr lang="en-GB" sz="3600" dirty="0" smtClean="0">
                <a:solidFill>
                  <a:srgbClr val="7030A0"/>
                </a:solidFill>
              </a:rPr>
              <a:t>Eric</a:t>
            </a:r>
          </a:p>
          <a:p>
            <a:pPr marL="0" indent="0">
              <a:buNone/>
            </a:pPr>
            <a:r>
              <a:rPr lang="en-GB" sz="3600" dirty="0" smtClean="0"/>
              <a:t>‘There’s every excuse for what your mother and I did’ </a:t>
            </a:r>
            <a:r>
              <a:rPr lang="en-GB" sz="3600" dirty="0" smtClean="0">
                <a:solidFill>
                  <a:srgbClr val="7030A0"/>
                </a:solidFill>
              </a:rPr>
              <a:t>Mr Birling</a:t>
            </a:r>
            <a:endParaRPr lang="en-GB" sz="3600" dirty="0">
              <a:solidFill>
                <a:srgbClr val="7030A0"/>
              </a:solidFill>
            </a:endParaRPr>
          </a:p>
        </p:txBody>
      </p:sp>
    </p:spTree>
    <p:extLst>
      <p:ext uri="{BB962C8B-B14F-4D97-AF65-F5344CB8AC3E}">
        <p14:creationId xmlns:p14="http://schemas.microsoft.com/office/powerpoint/2010/main" val="3702326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264" y="365125"/>
            <a:ext cx="11801856" cy="719963"/>
          </a:xfrm>
          <a:solidFill>
            <a:schemeClr val="accent4">
              <a:lumMod val="40000"/>
              <a:lumOff val="60000"/>
            </a:schemeClr>
          </a:solidFill>
        </p:spPr>
        <p:txBody>
          <a:bodyPr/>
          <a:lstStyle/>
          <a:p>
            <a:r>
              <a:rPr lang="en-GB" dirty="0" smtClean="0"/>
              <a:t>Can you remember them?</a:t>
            </a:r>
            <a:endParaRPr lang="en-GB" dirty="0"/>
          </a:p>
        </p:txBody>
      </p:sp>
      <p:sp>
        <p:nvSpPr>
          <p:cNvPr id="3" name="Content Placeholder 2"/>
          <p:cNvSpPr>
            <a:spLocks noGrp="1"/>
          </p:cNvSpPr>
          <p:nvPr>
            <p:ph idx="1"/>
          </p:nvPr>
        </p:nvSpPr>
        <p:spPr>
          <a:xfrm>
            <a:off x="449179" y="1825625"/>
            <a:ext cx="10904621" cy="4351338"/>
          </a:xfrm>
        </p:spPr>
        <p:txBody>
          <a:bodyPr>
            <a:normAutofit lnSpcReduction="10000"/>
          </a:bodyPr>
          <a:lstStyle/>
          <a:p>
            <a:pPr marL="0" indent="0">
              <a:buNone/>
            </a:pPr>
            <a:r>
              <a:rPr lang="en-GB" sz="3600" dirty="0"/>
              <a:t>‘The </a:t>
            </a:r>
            <a:r>
              <a:rPr lang="en-GB" sz="3600" dirty="0" smtClean="0"/>
              <a:t>______of </a:t>
            </a:r>
            <a:r>
              <a:rPr lang="en-GB" sz="3600" dirty="0"/>
              <a:t>the child. It’s </a:t>
            </a:r>
            <a:r>
              <a:rPr lang="en-GB" sz="3600" dirty="0" smtClean="0"/>
              <a:t>his_______’ </a:t>
            </a:r>
            <a:r>
              <a:rPr lang="en-GB" sz="3600" dirty="0">
                <a:solidFill>
                  <a:srgbClr val="7030A0"/>
                </a:solidFill>
              </a:rPr>
              <a:t>Mrs Birling</a:t>
            </a:r>
          </a:p>
          <a:p>
            <a:pPr marL="0" indent="0">
              <a:buNone/>
            </a:pPr>
            <a:r>
              <a:rPr lang="en-GB" sz="3600" dirty="0"/>
              <a:t>‘I was in that state when </a:t>
            </a:r>
            <a:r>
              <a:rPr lang="en-GB" sz="3600" dirty="0" smtClean="0"/>
              <a:t>a______________’ </a:t>
            </a:r>
            <a:r>
              <a:rPr lang="en-GB" sz="3600" dirty="0">
                <a:solidFill>
                  <a:srgbClr val="7030A0"/>
                </a:solidFill>
              </a:rPr>
              <a:t>Eric</a:t>
            </a:r>
          </a:p>
          <a:p>
            <a:pPr marL="0" indent="0">
              <a:buNone/>
            </a:pPr>
            <a:r>
              <a:rPr lang="en-GB" sz="3600" dirty="0"/>
              <a:t>‘We don’t </a:t>
            </a:r>
            <a:r>
              <a:rPr lang="en-GB" sz="3600" dirty="0" smtClean="0"/>
              <a:t>live_______, </a:t>
            </a:r>
            <a:r>
              <a:rPr lang="en-GB" sz="3600" dirty="0"/>
              <a:t>We are members </a:t>
            </a:r>
            <a:r>
              <a:rPr lang="en-GB" sz="3600" dirty="0" smtClean="0"/>
              <a:t>of______’ </a:t>
            </a:r>
            <a:r>
              <a:rPr lang="en-GB" sz="3600" dirty="0">
                <a:solidFill>
                  <a:srgbClr val="7030A0"/>
                </a:solidFill>
              </a:rPr>
              <a:t>Inspector</a:t>
            </a:r>
          </a:p>
          <a:p>
            <a:pPr marL="0" indent="0">
              <a:buNone/>
            </a:pPr>
            <a:r>
              <a:rPr lang="en-GB" sz="3600" dirty="0" smtClean="0"/>
              <a:t>‘_______not </a:t>
            </a:r>
            <a:r>
              <a:rPr lang="en-GB" sz="3600" dirty="0"/>
              <a:t>the important thing…it’s what happened </a:t>
            </a:r>
            <a:r>
              <a:rPr lang="en-GB" sz="3600" dirty="0" smtClean="0"/>
              <a:t>to______’ </a:t>
            </a:r>
            <a:r>
              <a:rPr lang="en-GB" sz="3600" dirty="0">
                <a:solidFill>
                  <a:srgbClr val="7030A0"/>
                </a:solidFill>
              </a:rPr>
              <a:t>Eric</a:t>
            </a:r>
          </a:p>
          <a:p>
            <a:pPr marL="0" indent="0">
              <a:buNone/>
            </a:pPr>
            <a:r>
              <a:rPr lang="en-GB" sz="3600" dirty="0"/>
              <a:t>‘There’s </a:t>
            </a:r>
            <a:r>
              <a:rPr lang="en-GB" sz="3600" dirty="0" smtClean="0"/>
              <a:t>_________for </a:t>
            </a:r>
            <a:r>
              <a:rPr lang="en-GB" sz="3600" dirty="0"/>
              <a:t>what your mother and I did’ </a:t>
            </a:r>
            <a:r>
              <a:rPr lang="en-GB" sz="3600" dirty="0">
                <a:solidFill>
                  <a:srgbClr val="7030A0"/>
                </a:solidFill>
              </a:rPr>
              <a:t>Mr Birling</a:t>
            </a:r>
          </a:p>
          <a:p>
            <a:pPr marL="0" indent="0">
              <a:buNone/>
            </a:pPr>
            <a:endParaRPr lang="en-GB" sz="3600" dirty="0"/>
          </a:p>
        </p:txBody>
      </p:sp>
    </p:spTree>
    <p:extLst>
      <p:ext uri="{BB962C8B-B14F-4D97-AF65-F5344CB8AC3E}">
        <p14:creationId xmlns:p14="http://schemas.microsoft.com/office/powerpoint/2010/main" val="2118092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072" y="365125"/>
            <a:ext cx="11158728" cy="1325563"/>
          </a:xfrm>
          <a:solidFill>
            <a:schemeClr val="accent4">
              <a:lumMod val="40000"/>
              <a:lumOff val="60000"/>
            </a:schemeClr>
          </a:solidFill>
        </p:spPr>
        <p:txBody>
          <a:bodyPr/>
          <a:lstStyle/>
          <a:p>
            <a:pPr algn="ctr"/>
            <a:r>
              <a:rPr lang="en-GB" dirty="0" smtClean="0"/>
              <a:t>How did you do?</a:t>
            </a:r>
            <a:endParaRPr lang="en-GB" dirty="0"/>
          </a:p>
        </p:txBody>
      </p:sp>
      <p:sp>
        <p:nvSpPr>
          <p:cNvPr id="3" name="Content Placeholder 2"/>
          <p:cNvSpPr>
            <a:spLocks noGrp="1"/>
          </p:cNvSpPr>
          <p:nvPr>
            <p:ph idx="1"/>
          </p:nvPr>
        </p:nvSpPr>
        <p:spPr>
          <a:xfrm>
            <a:off x="449179" y="1825625"/>
            <a:ext cx="10904621" cy="4351338"/>
          </a:xfrm>
        </p:spPr>
        <p:txBody>
          <a:bodyPr>
            <a:normAutofit lnSpcReduction="10000"/>
          </a:bodyPr>
          <a:lstStyle/>
          <a:p>
            <a:pPr marL="0" indent="0">
              <a:buNone/>
            </a:pPr>
            <a:r>
              <a:rPr lang="en-GB" sz="3600" dirty="0"/>
              <a:t>‘The father of the child. It’s his responsibility’ </a:t>
            </a:r>
            <a:r>
              <a:rPr lang="en-GB" sz="3600" dirty="0">
                <a:solidFill>
                  <a:srgbClr val="7030A0"/>
                </a:solidFill>
              </a:rPr>
              <a:t>Mrs Birling</a:t>
            </a:r>
          </a:p>
          <a:p>
            <a:pPr marL="0" indent="0">
              <a:buNone/>
            </a:pPr>
            <a:r>
              <a:rPr lang="en-GB" sz="3600" dirty="0"/>
              <a:t>‘I was in that state when a chap easily turns nasty’ </a:t>
            </a:r>
            <a:r>
              <a:rPr lang="en-GB" sz="3600" dirty="0">
                <a:solidFill>
                  <a:srgbClr val="7030A0"/>
                </a:solidFill>
              </a:rPr>
              <a:t>Eric</a:t>
            </a:r>
          </a:p>
          <a:p>
            <a:pPr marL="0" indent="0">
              <a:buNone/>
            </a:pPr>
            <a:r>
              <a:rPr lang="en-GB" sz="3600" dirty="0"/>
              <a:t>‘We don’t live alone, We are members of one body’ </a:t>
            </a:r>
            <a:r>
              <a:rPr lang="en-GB" sz="3600" dirty="0">
                <a:solidFill>
                  <a:srgbClr val="7030A0"/>
                </a:solidFill>
              </a:rPr>
              <a:t>Inspector</a:t>
            </a:r>
          </a:p>
          <a:p>
            <a:pPr marL="0" indent="0">
              <a:buNone/>
            </a:pPr>
            <a:r>
              <a:rPr lang="en-GB" sz="3600" dirty="0"/>
              <a:t>‘Money’s not the important thing…it’s what happened to the girl’ </a:t>
            </a:r>
            <a:r>
              <a:rPr lang="en-GB" sz="3600" dirty="0">
                <a:solidFill>
                  <a:srgbClr val="7030A0"/>
                </a:solidFill>
              </a:rPr>
              <a:t>Eric</a:t>
            </a:r>
          </a:p>
          <a:p>
            <a:pPr marL="0" indent="0">
              <a:buNone/>
            </a:pPr>
            <a:r>
              <a:rPr lang="en-GB" sz="3600" dirty="0"/>
              <a:t>‘There’s every excuse for what your mother and I did’ </a:t>
            </a:r>
            <a:r>
              <a:rPr lang="en-GB" sz="3600" dirty="0">
                <a:solidFill>
                  <a:srgbClr val="7030A0"/>
                </a:solidFill>
              </a:rPr>
              <a:t>Mr Birling</a:t>
            </a:r>
          </a:p>
          <a:p>
            <a:pPr marL="0" indent="0">
              <a:buNone/>
            </a:pPr>
            <a:endParaRPr lang="en-GB" sz="3600" dirty="0"/>
          </a:p>
        </p:txBody>
      </p:sp>
    </p:spTree>
    <p:extLst>
      <p:ext uri="{BB962C8B-B14F-4D97-AF65-F5344CB8AC3E}">
        <p14:creationId xmlns:p14="http://schemas.microsoft.com/office/powerpoint/2010/main" val="1833415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779</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Learn these quotes from Act Three</vt:lpstr>
      <vt:lpstr>Can you remember them?</vt:lpstr>
      <vt:lpstr>How did you do?</vt:lpstr>
      <vt:lpstr>‘The father of the child. It’s his responsibility’ Mrs Birling </vt:lpstr>
      <vt:lpstr>‘I was in that state when a chap easily turns nasty’ Eric </vt:lpstr>
      <vt:lpstr>‘We don’t live alone, We are members of one body’ Inspector</vt:lpstr>
      <vt:lpstr>‘Money’s not the important thing…it’s what happened to the girl’ Eric </vt:lpstr>
      <vt:lpstr>‘There’s every excuse for what your mother and I did’ Mr Birling  </vt:lpstr>
      <vt:lpstr>Dazzle the examiner</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WorrallC</dc:creator>
  <cp:lastModifiedBy>WorrallC</cp:lastModifiedBy>
  <cp:revision>16</cp:revision>
  <dcterms:created xsi:type="dcterms:W3CDTF">2019-01-28T16:59:11Z</dcterms:created>
  <dcterms:modified xsi:type="dcterms:W3CDTF">2019-03-14T14:08:03Z</dcterms:modified>
</cp:coreProperties>
</file>