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57" r:id="rId8"/>
    <p:sldId id="259" r:id="rId9"/>
    <p:sldId id="267" r:id="rId10"/>
    <p:sldId id="258" r:id="rId11"/>
    <p:sldId id="260" r:id="rId12"/>
    <p:sldId id="261" r:id="rId13"/>
    <p:sldId id="262" r:id="rId14"/>
    <p:sldId id="26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B268-A845-470D-BDFD-B9BA9D357C2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8CB-A0E7-4E22-999D-124383E44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06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B268-A845-470D-BDFD-B9BA9D357C2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8CB-A0E7-4E22-999D-124383E44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09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B268-A845-470D-BDFD-B9BA9D357C2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8CB-A0E7-4E22-999D-124383E44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28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B268-A845-470D-BDFD-B9BA9D357C2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8CB-A0E7-4E22-999D-124383E44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9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B268-A845-470D-BDFD-B9BA9D357C2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8CB-A0E7-4E22-999D-124383E44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B268-A845-470D-BDFD-B9BA9D357C2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8CB-A0E7-4E22-999D-124383E44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30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B268-A845-470D-BDFD-B9BA9D357C2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8CB-A0E7-4E22-999D-124383E44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9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B268-A845-470D-BDFD-B9BA9D357C2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8CB-A0E7-4E22-999D-124383E44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2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B268-A845-470D-BDFD-B9BA9D357C2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8CB-A0E7-4E22-999D-124383E44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1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B268-A845-470D-BDFD-B9BA9D357C2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8CB-A0E7-4E22-999D-124383E44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13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B268-A845-470D-BDFD-B9BA9D357C2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8CB-A0E7-4E22-999D-124383E44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15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CB268-A845-470D-BDFD-B9BA9D357C2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0C8CB-A0E7-4E22-999D-124383E44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9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416" y="316992"/>
            <a:ext cx="11716512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Quotes from An Inspector Calls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2958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2" y="3338512"/>
            <a:ext cx="11509248" cy="1325563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7030A0"/>
                </a:solidFill>
              </a:rPr>
              <a:t/>
            </a:r>
            <a:br>
              <a:rPr lang="en-GB" i="1" dirty="0">
                <a:solidFill>
                  <a:srgbClr val="7030A0"/>
                </a:solidFill>
              </a:rPr>
            </a:b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046957" y="1728592"/>
            <a:ext cx="4258849" cy="142796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Technique?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81617" y="4440520"/>
            <a:ext cx="4258849" cy="1427967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Image created?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707683" y="1420116"/>
            <a:ext cx="4258849" cy="142796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Effect on the audience?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046956" y="1741218"/>
            <a:ext cx="4258849" cy="142796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Contrast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707683" y="1093058"/>
            <a:ext cx="4258849" cy="185852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We wonder whether their actions should be criminal offences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181617" y="4552298"/>
            <a:ext cx="4258849" cy="1427967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The contrast of the two ideas makes us question them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592" y="3244334"/>
            <a:ext cx="1015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‘We’re respectable citizens, and not criminals’ </a:t>
            </a:r>
            <a:r>
              <a:rPr lang="en-GB" sz="3600" dirty="0" smtClean="0">
                <a:solidFill>
                  <a:srgbClr val="7030A0"/>
                </a:solidFill>
              </a:rPr>
              <a:t>Gerald</a:t>
            </a:r>
            <a:endParaRPr lang="en-GB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5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44" y="3239153"/>
            <a:ext cx="11423987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‘These girls aren’t cheap labour, they’re people’ </a:t>
            </a:r>
            <a:r>
              <a:rPr lang="en-GB" dirty="0">
                <a:solidFill>
                  <a:srgbClr val="7030A0"/>
                </a:solidFill>
              </a:rPr>
              <a:t>Sheila</a:t>
            </a:r>
            <a:br>
              <a:rPr lang="en-GB" dirty="0">
                <a:solidFill>
                  <a:srgbClr val="7030A0"/>
                </a:solidFill>
              </a:rPr>
            </a:b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884118" y="1462369"/>
            <a:ext cx="4258849" cy="142796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Technique?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81617" y="4440520"/>
            <a:ext cx="4258849" cy="1427967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Image created?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05806" y="4216964"/>
            <a:ext cx="4258849" cy="1427967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Connotations and synonyms?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707683" y="1420116"/>
            <a:ext cx="4258849" cy="142796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Effect on the audience?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786582" y="1504376"/>
            <a:ext cx="4258849" cy="142796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contrast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707682" y="989556"/>
            <a:ext cx="4258849" cy="185852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We can see Sheila is learning and might question our own attitudes to the poor.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057671" y="4502618"/>
            <a:ext cx="4258849" cy="1427967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00B050"/>
                </a:solidFill>
              </a:rPr>
              <a:t>Sheila starts to think of the working classes as real people for the first time. She still sees herself as separate though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305806" y="4352796"/>
            <a:ext cx="4258849" cy="1427967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Priestley uses Sheila to bring in his own socialist message in the play. Treating people as a commodity is wrong.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9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023360"/>
            <a:ext cx="11084073" cy="640715"/>
          </a:xfrm>
        </p:spPr>
        <p:txBody>
          <a:bodyPr>
            <a:normAutofit fontScale="90000"/>
          </a:bodyPr>
          <a:lstStyle/>
          <a:p>
            <a:r>
              <a:rPr lang="en-GB" dirty="0"/>
              <a:t>‘It’s better to ask for the earth than to take it’ </a:t>
            </a:r>
            <a:r>
              <a:rPr lang="en-GB" dirty="0">
                <a:solidFill>
                  <a:srgbClr val="7030A0"/>
                </a:solidFill>
              </a:rPr>
              <a:t>Inspector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536062" y="1559797"/>
            <a:ext cx="4258849" cy="142796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Technique?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42995" y="4723454"/>
            <a:ext cx="4258849" cy="1427967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Image created?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495784" y="4662899"/>
            <a:ext cx="4258849" cy="1427967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Connotations and synonyms?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657577" y="1529311"/>
            <a:ext cx="4258849" cy="142796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Effect on the audience?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633597" y="1602068"/>
            <a:ext cx="4258849" cy="142796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Metaphor, hyperbole and contrast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57578" y="1099339"/>
            <a:ext cx="4258849" cy="185852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Priestley gives the Inspector a line with clear socialist ideas – he is teaching Birling and the audience a lesson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142994" y="4763597"/>
            <a:ext cx="4258849" cy="1844467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The metaphor suggest the enormity of the injustice being done and that the rich are taking everything from th</a:t>
            </a:r>
            <a:r>
              <a:rPr lang="en-GB" sz="2400" dirty="0" smtClean="0">
                <a:solidFill>
                  <a:srgbClr val="00B050"/>
                </a:solidFill>
              </a:rPr>
              <a:t>e poor.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398247" y="4741201"/>
            <a:ext cx="4258849" cy="1732751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00B050"/>
                </a:solidFill>
              </a:rPr>
              <a:t>Is it really asking for ‘the earth’ to want a fair wage? The hyperbole suggests Priestley thinks Eva’s request is reasonable – and that workers should get fair pay.</a:t>
            </a:r>
            <a:endParaRPr lang="en-GB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0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029" y="42055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‘I’ll never, never do it again to anybody’ </a:t>
            </a:r>
            <a:r>
              <a:rPr lang="en-GB" dirty="0">
                <a:solidFill>
                  <a:srgbClr val="7030A0"/>
                </a:solidFill>
              </a:rPr>
              <a:t>Sheila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/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654475" y="1825625"/>
            <a:ext cx="4258849" cy="142796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Technique?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70136" y="4923382"/>
            <a:ext cx="4258849" cy="1427967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Image created?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585556" y="4836189"/>
            <a:ext cx="4258849" cy="1427967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Connotations and synonyms?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778664" y="1651239"/>
            <a:ext cx="4258849" cy="142796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Effect on the audience?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660739" y="1827538"/>
            <a:ext cx="4258849" cy="142796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repetition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87056" y="1299150"/>
            <a:ext cx="4258849" cy="185852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We realise Sheila is changing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126003" y="4868335"/>
            <a:ext cx="4924815" cy="1934618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That she has learned from her mistake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585556" y="4923382"/>
            <a:ext cx="4258849" cy="1655612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‘anybody’ suggests Sheil</a:t>
            </a:r>
            <a:r>
              <a:rPr lang="en-GB" sz="3200" dirty="0" smtClean="0">
                <a:solidFill>
                  <a:srgbClr val="00B050"/>
                </a:solidFill>
              </a:rPr>
              <a:t>a will no longer judge people on class  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53" y="3412981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‘I didn’t ask for anything in return’ </a:t>
            </a:r>
            <a:r>
              <a:rPr lang="en-GB" dirty="0">
                <a:solidFill>
                  <a:srgbClr val="7030A0"/>
                </a:solidFill>
              </a:rPr>
              <a:t>Gerald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654475" y="1825625"/>
            <a:ext cx="4258849" cy="142796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Technique?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70136" y="4923382"/>
            <a:ext cx="4258849" cy="1427967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Image created?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585556" y="4836189"/>
            <a:ext cx="4258849" cy="1427967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Connotations and synonyms?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778664" y="1651239"/>
            <a:ext cx="4258849" cy="142796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Effect on the audience?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426918" y="1324809"/>
            <a:ext cx="4668033" cy="1928783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First person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43760" y="1602857"/>
            <a:ext cx="4352793" cy="185852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We see that Gerald is abusing his position – he has money and Daisy does not. She does not have a fair choice,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837152" y="4763993"/>
            <a:ext cx="4924815" cy="1934618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Gerald is excusing his behaviour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585555" y="4933834"/>
            <a:ext cx="4258849" cy="1764777"/>
          </a:xfrm>
          <a:prstGeom prst="wedgeRoundRectCallout">
            <a:avLst>
              <a:gd name="adj1" fmla="val -35539"/>
              <a:gd name="adj2" fmla="val -717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Gerald is linked to the upper middle class who do not judge themselves by the rules of right and wrong applied to the working class.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2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500" y="365125"/>
            <a:ext cx="7984299" cy="1325563"/>
          </a:xfrm>
        </p:spPr>
        <p:txBody>
          <a:bodyPr/>
          <a:lstStyle/>
          <a:p>
            <a:r>
              <a:rPr lang="en-GB" dirty="0" smtClean="0"/>
              <a:t>Dazzle the examiner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Priestley uses many patterns of contrast within the play such as…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These contrasts parallel the two opposing political views in the play which are…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They also highlight the divide between the poor working classes and the wealthy middle class. Priestley uses the contrasts to drive home his message that…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94330" l="2317" r="957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3159" y="103981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94330" l="2317" r="957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262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94330" l="2317" r="957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54575">
            <a:off x="3782447" y="5302994"/>
            <a:ext cx="1724089" cy="129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0"/>
            <a:ext cx="10962409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2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6" y="0"/>
            <a:ext cx="11606646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6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113157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4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" y="0"/>
            <a:ext cx="11668991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9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0"/>
            <a:ext cx="11274135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3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" y="243205"/>
            <a:ext cx="11850624" cy="89065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Learn these quotes </a:t>
            </a:r>
            <a:r>
              <a:rPr lang="en-GB" dirty="0" smtClean="0"/>
              <a:t>from An Inspector Calls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79" y="1825625"/>
            <a:ext cx="109046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‘We’re respectable citizens, and not criminals’ </a:t>
            </a:r>
            <a:r>
              <a:rPr lang="en-GB" sz="3600" dirty="0" smtClean="0">
                <a:solidFill>
                  <a:srgbClr val="7030A0"/>
                </a:solidFill>
              </a:rPr>
              <a:t>Gerald</a:t>
            </a:r>
          </a:p>
          <a:p>
            <a:pPr marL="0" indent="0">
              <a:buNone/>
            </a:pPr>
            <a:r>
              <a:rPr lang="en-GB" sz="3600" dirty="0" smtClean="0"/>
              <a:t>‘These girls aren’t cheap labour, they’re people’ </a:t>
            </a:r>
            <a:r>
              <a:rPr lang="en-GB" sz="3600" dirty="0" smtClean="0">
                <a:solidFill>
                  <a:srgbClr val="7030A0"/>
                </a:solidFill>
              </a:rPr>
              <a:t>Sheila</a:t>
            </a:r>
          </a:p>
          <a:p>
            <a:pPr marL="0" indent="0">
              <a:buNone/>
            </a:pPr>
            <a:r>
              <a:rPr lang="en-GB" sz="3600" dirty="0" smtClean="0"/>
              <a:t>‘It’s better to ask for the earth than to take it’ </a:t>
            </a:r>
            <a:r>
              <a:rPr lang="en-GB" sz="3600" dirty="0" smtClean="0">
                <a:solidFill>
                  <a:srgbClr val="7030A0"/>
                </a:solidFill>
              </a:rPr>
              <a:t>Inspector</a:t>
            </a:r>
          </a:p>
          <a:p>
            <a:pPr marL="0" indent="0">
              <a:buNone/>
            </a:pPr>
            <a:r>
              <a:rPr lang="en-GB" sz="3600" dirty="0" smtClean="0"/>
              <a:t>‘I’ll never, never do it again to anybody’ </a:t>
            </a:r>
            <a:r>
              <a:rPr lang="en-GB" sz="3600" dirty="0" smtClean="0">
                <a:solidFill>
                  <a:srgbClr val="7030A0"/>
                </a:solidFill>
              </a:rPr>
              <a:t>Sheila</a:t>
            </a:r>
          </a:p>
          <a:p>
            <a:pPr marL="0" indent="0">
              <a:buNone/>
            </a:pPr>
            <a:r>
              <a:rPr lang="en-GB" sz="3600" dirty="0" smtClean="0"/>
              <a:t>‘I didn’t ask for anything in return’ </a:t>
            </a:r>
            <a:r>
              <a:rPr lang="en-GB" sz="3600" dirty="0" smtClean="0">
                <a:solidFill>
                  <a:srgbClr val="7030A0"/>
                </a:solidFill>
              </a:rPr>
              <a:t>Gerald</a:t>
            </a:r>
            <a:endParaRPr lang="en-GB" sz="3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023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365125"/>
            <a:ext cx="11801856" cy="7199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Can you remember them?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79" y="1825625"/>
            <a:ext cx="109046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‘We’re </a:t>
            </a:r>
            <a:r>
              <a:rPr lang="en-GB" sz="3600" dirty="0" smtClean="0"/>
              <a:t>________citizens</a:t>
            </a:r>
            <a:r>
              <a:rPr lang="en-GB" sz="3600" dirty="0"/>
              <a:t>, and not </a:t>
            </a:r>
            <a:r>
              <a:rPr lang="en-GB" sz="3600" dirty="0" smtClean="0"/>
              <a:t>______’ </a:t>
            </a:r>
            <a:r>
              <a:rPr lang="en-GB" sz="3600" dirty="0">
                <a:solidFill>
                  <a:srgbClr val="7030A0"/>
                </a:solidFill>
              </a:rPr>
              <a:t>Gerald</a:t>
            </a:r>
          </a:p>
          <a:p>
            <a:pPr marL="0" indent="0">
              <a:buNone/>
            </a:pPr>
            <a:r>
              <a:rPr lang="en-GB" sz="3600" dirty="0"/>
              <a:t>‘These girls </a:t>
            </a:r>
            <a:r>
              <a:rPr lang="en-GB" sz="3600" dirty="0" smtClean="0"/>
              <a:t>aren’t___________, </a:t>
            </a:r>
            <a:r>
              <a:rPr lang="en-GB" sz="3600" dirty="0"/>
              <a:t>they’re people’ </a:t>
            </a:r>
            <a:r>
              <a:rPr lang="en-GB" sz="3600" dirty="0">
                <a:solidFill>
                  <a:srgbClr val="7030A0"/>
                </a:solidFill>
              </a:rPr>
              <a:t>Sheila</a:t>
            </a:r>
          </a:p>
          <a:p>
            <a:pPr marL="0" indent="0">
              <a:buNone/>
            </a:pPr>
            <a:r>
              <a:rPr lang="en-GB" sz="3600" dirty="0"/>
              <a:t>‘It’s better to </a:t>
            </a:r>
            <a:r>
              <a:rPr lang="en-GB" sz="3600" dirty="0" smtClean="0"/>
              <a:t>____for </a:t>
            </a:r>
            <a:r>
              <a:rPr lang="en-GB" sz="3600" dirty="0"/>
              <a:t>the earth than to </a:t>
            </a:r>
            <a:r>
              <a:rPr lang="en-GB" sz="3600" dirty="0" smtClean="0"/>
              <a:t>____it</a:t>
            </a:r>
            <a:r>
              <a:rPr lang="en-GB" sz="3600" dirty="0"/>
              <a:t>’ </a:t>
            </a:r>
            <a:r>
              <a:rPr lang="en-GB" sz="3600" dirty="0">
                <a:solidFill>
                  <a:srgbClr val="7030A0"/>
                </a:solidFill>
              </a:rPr>
              <a:t>Inspector</a:t>
            </a:r>
          </a:p>
          <a:p>
            <a:pPr marL="0" indent="0">
              <a:buNone/>
            </a:pPr>
            <a:r>
              <a:rPr lang="en-GB" sz="3600" dirty="0"/>
              <a:t>‘I’ll </a:t>
            </a:r>
            <a:r>
              <a:rPr lang="en-GB" sz="3600" dirty="0" smtClean="0"/>
              <a:t>_________do </a:t>
            </a:r>
            <a:r>
              <a:rPr lang="en-GB" sz="3600" dirty="0"/>
              <a:t>it again to </a:t>
            </a:r>
            <a:r>
              <a:rPr lang="en-GB" sz="3600" dirty="0" smtClean="0"/>
              <a:t>_______’ </a:t>
            </a:r>
            <a:r>
              <a:rPr lang="en-GB" sz="3600" dirty="0">
                <a:solidFill>
                  <a:srgbClr val="7030A0"/>
                </a:solidFill>
              </a:rPr>
              <a:t>Sheila</a:t>
            </a:r>
          </a:p>
          <a:p>
            <a:pPr marL="0" indent="0">
              <a:buNone/>
            </a:pPr>
            <a:r>
              <a:rPr lang="en-GB" sz="3600" dirty="0"/>
              <a:t>‘I didn’t ask for </a:t>
            </a:r>
            <a:r>
              <a:rPr lang="en-GB" sz="3600" dirty="0" smtClean="0"/>
              <a:t>anything________’ </a:t>
            </a:r>
            <a:r>
              <a:rPr lang="en-GB" sz="3600" dirty="0">
                <a:solidFill>
                  <a:srgbClr val="7030A0"/>
                </a:solidFill>
              </a:rPr>
              <a:t>Gerald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180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" y="365125"/>
            <a:ext cx="11158728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dirty="0" smtClean="0"/>
              <a:t>How did you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79" y="1825625"/>
            <a:ext cx="109046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‘We’re respectable citizens, and not criminals’ </a:t>
            </a:r>
            <a:r>
              <a:rPr lang="en-GB" sz="3600" dirty="0">
                <a:solidFill>
                  <a:srgbClr val="7030A0"/>
                </a:solidFill>
              </a:rPr>
              <a:t>Gerald</a:t>
            </a:r>
          </a:p>
          <a:p>
            <a:pPr marL="0" indent="0">
              <a:buNone/>
            </a:pPr>
            <a:r>
              <a:rPr lang="en-GB" sz="3600" dirty="0"/>
              <a:t>‘These girls aren’t cheap labour, they’re people’ </a:t>
            </a:r>
            <a:r>
              <a:rPr lang="en-GB" sz="3600" dirty="0">
                <a:solidFill>
                  <a:srgbClr val="7030A0"/>
                </a:solidFill>
              </a:rPr>
              <a:t>Sheila</a:t>
            </a:r>
          </a:p>
          <a:p>
            <a:pPr marL="0" indent="0">
              <a:buNone/>
            </a:pPr>
            <a:r>
              <a:rPr lang="en-GB" sz="3600" dirty="0"/>
              <a:t>‘It’s better to ask for the earth than to take it’ </a:t>
            </a:r>
            <a:r>
              <a:rPr lang="en-GB" sz="3600" dirty="0">
                <a:solidFill>
                  <a:srgbClr val="7030A0"/>
                </a:solidFill>
              </a:rPr>
              <a:t>Inspector</a:t>
            </a:r>
          </a:p>
          <a:p>
            <a:pPr marL="0" indent="0">
              <a:buNone/>
            </a:pPr>
            <a:r>
              <a:rPr lang="en-GB" sz="3600" dirty="0"/>
              <a:t>‘I’ll never, never do it again to anybody’ </a:t>
            </a:r>
            <a:r>
              <a:rPr lang="en-GB" sz="3600" dirty="0">
                <a:solidFill>
                  <a:srgbClr val="7030A0"/>
                </a:solidFill>
              </a:rPr>
              <a:t>Sheila</a:t>
            </a:r>
          </a:p>
          <a:p>
            <a:pPr marL="0" indent="0">
              <a:buNone/>
            </a:pPr>
            <a:r>
              <a:rPr lang="en-GB" sz="3600" dirty="0"/>
              <a:t>‘I didn’t ask for anything in return’ </a:t>
            </a:r>
            <a:r>
              <a:rPr lang="en-GB" sz="3600" dirty="0">
                <a:solidFill>
                  <a:srgbClr val="7030A0"/>
                </a:solidFill>
              </a:rPr>
              <a:t>Gerald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334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608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 these quotes from An Inspector Calls</vt:lpstr>
      <vt:lpstr>Can you remember them?</vt:lpstr>
      <vt:lpstr>How did you do?</vt:lpstr>
      <vt:lpstr> </vt:lpstr>
      <vt:lpstr>‘These girls aren’t cheap labour, they’re people’ Sheila </vt:lpstr>
      <vt:lpstr>‘It’s better to ask for the earth than to take it’ Inspector  </vt:lpstr>
      <vt:lpstr>‘I’ll never, never do it again to anybody’ Sheila   </vt:lpstr>
      <vt:lpstr>‘I didn’t ask for anything in return’ Gerald</vt:lpstr>
      <vt:lpstr>Dazzle the examiner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WorrallC</dc:creator>
  <cp:lastModifiedBy>AlkerC</cp:lastModifiedBy>
  <cp:revision>14</cp:revision>
  <dcterms:created xsi:type="dcterms:W3CDTF">2019-01-28T16:59:11Z</dcterms:created>
  <dcterms:modified xsi:type="dcterms:W3CDTF">2019-02-11T16:44:46Z</dcterms:modified>
</cp:coreProperties>
</file>