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70" r:id="rId5"/>
    <p:sldId id="271" r:id="rId6"/>
    <p:sldId id="272" r:id="rId7"/>
    <p:sldId id="257" r:id="rId8"/>
    <p:sldId id="259" r:id="rId9"/>
    <p:sldId id="267" r:id="rId10"/>
    <p:sldId id="258" r:id="rId11"/>
    <p:sldId id="260" r:id="rId12"/>
    <p:sldId id="261" r:id="rId13"/>
    <p:sldId id="262" r:id="rId14"/>
    <p:sldId id="263"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8" d="100"/>
          <a:sy n="78" d="100"/>
        </p:scale>
        <p:origin x="90"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2BCB268-A845-470D-BDFD-B9BA9D357C2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184006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BCB268-A845-470D-BDFD-B9BA9D357C2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207409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BCB268-A845-470D-BDFD-B9BA9D357C2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285528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BCB268-A845-470D-BDFD-B9BA9D357C2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345419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BCB268-A845-470D-BDFD-B9BA9D357C2C}" type="datetimeFigureOut">
              <a:rPr lang="en-GB" smtClean="0"/>
              <a:t>11/02/2019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67757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2BCB268-A845-470D-BDFD-B9BA9D357C2C}" type="datetimeFigureOut">
              <a:rPr lang="en-GB" smtClean="0"/>
              <a:t>11/02/2019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312730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BCB268-A845-470D-BDFD-B9BA9D357C2C}" type="datetimeFigureOut">
              <a:rPr lang="en-GB" smtClean="0"/>
              <a:t>11/02/2019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70849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2BCB268-A845-470D-BDFD-B9BA9D357C2C}" type="datetimeFigureOut">
              <a:rPr lang="en-GB" smtClean="0"/>
              <a:t>11/02/2019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384562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BCB268-A845-470D-BDFD-B9BA9D357C2C}" type="datetimeFigureOut">
              <a:rPr lang="en-GB" smtClean="0"/>
              <a:t>11/02/2019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2860213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CB268-A845-470D-BDFD-B9BA9D357C2C}" type="datetimeFigureOut">
              <a:rPr lang="en-GB" smtClean="0"/>
              <a:t>11/02/2019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67213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BCB268-A845-470D-BDFD-B9BA9D357C2C}" type="datetimeFigureOut">
              <a:rPr lang="en-GB" smtClean="0"/>
              <a:t>11/02/2019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50C8CB-A0E7-4E22-999D-124383E444A1}" type="slidenum">
              <a:rPr lang="en-GB" smtClean="0"/>
              <a:t>‹#›</a:t>
            </a:fld>
            <a:endParaRPr lang="en-GB"/>
          </a:p>
        </p:txBody>
      </p:sp>
    </p:spTree>
    <p:extLst>
      <p:ext uri="{BB962C8B-B14F-4D97-AF65-F5344CB8AC3E}">
        <p14:creationId xmlns:p14="http://schemas.microsoft.com/office/powerpoint/2010/main" val="332915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t="-36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BCB268-A845-470D-BDFD-B9BA9D357C2C}" type="datetimeFigureOut">
              <a:rPr lang="en-GB" smtClean="0"/>
              <a:t>11/02/2019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0C8CB-A0E7-4E22-999D-124383E444A1}" type="slidenum">
              <a:rPr lang="en-GB" smtClean="0"/>
              <a:t>‹#›</a:t>
            </a:fld>
            <a:endParaRPr lang="en-GB"/>
          </a:p>
        </p:txBody>
      </p:sp>
    </p:spTree>
    <p:extLst>
      <p:ext uri="{BB962C8B-B14F-4D97-AF65-F5344CB8AC3E}">
        <p14:creationId xmlns:p14="http://schemas.microsoft.com/office/powerpoint/2010/main" val="2220594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80416" y="316992"/>
            <a:ext cx="11716512" cy="769441"/>
          </a:xfrm>
          <a:prstGeom prst="rect">
            <a:avLst/>
          </a:prstGeom>
          <a:solidFill>
            <a:schemeClr val="accent4">
              <a:lumMod val="40000"/>
              <a:lumOff val="60000"/>
            </a:schemeClr>
          </a:solidFill>
        </p:spPr>
        <p:txBody>
          <a:bodyPr wrap="square" rtlCol="0">
            <a:spAutoFit/>
          </a:bodyPr>
          <a:lstStyle/>
          <a:p>
            <a:pPr algn="ctr"/>
            <a:r>
              <a:rPr lang="en-GB" sz="4400" b="1" dirty="0" smtClean="0"/>
              <a:t>Quotes from Act 1 </a:t>
            </a:r>
            <a:endParaRPr lang="en-GB" sz="4400" b="1" dirty="0"/>
          </a:p>
        </p:txBody>
      </p:sp>
    </p:spTree>
    <p:extLst>
      <p:ext uri="{BB962C8B-B14F-4D97-AF65-F5344CB8AC3E}">
        <p14:creationId xmlns:p14="http://schemas.microsoft.com/office/powerpoint/2010/main" val="129586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2752" y="3338512"/>
            <a:ext cx="11509248" cy="1325563"/>
          </a:xfrm>
        </p:spPr>
        <p:txBody>
          <a:bodyPr>
            <a:normAutofit fontScale="90000"/>
          </a:bodyPr>
          <a:lstStyle/>
          <a:p>
            <a:r>
              <a:rPr lang="en-GB" i="1" dirty="0"/>
              <a:t>The lighting should be pink and intimate until the Inspector arrives  - </a:t>
            </a:r>
            <a:r>
              <a:rPr lang="en-GB" i="1" dirty="0">
                <a:solidFill>
                  <a:srgbClr val="7030A0"/>
                </a:solidFill>
              </a:rPr>
              <a:t>stage direction</a:t>
            </a:r>
            <a:br>
              <a:rPr lang="en-GB" i="1" dirty="0">
                <a:solidFill>
                  <a:srgbClr val="7030A0"/>
                </a:solidFill>
              </a:rPr>
            </a:br>
            <a:endParaRPr lang="en-GB" dirty="0"/>
          </a:p>
        </p:txBody>
      </p:sp>
      <p:sp>
        <p:nvSpPr>
          <p:cNvPr id="4" name="Rounded Rectangular Callout 3"/>
          <p:cNvSpPr/>
          <p:nvPr/>
        </p:nvSpPr>
        <p:spPr>
          <a:xfrm>
            <a:off x="3046957" y="1728592"/>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81617" y="4440520"/>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305806" y="4216964"/>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707683" y="1420116"/>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3046956" y="1741218"/>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Stage direction </a:t>
            </a:r>
            <a:endParaRPr lang="en-GB" sz="3200" dirty="0">
              <a:solidFill>
                <a:srgbClr val="00B050"/>
              </a:solidFill>
            </a:endParaRPr>
          </a:p>
        </p:txBody>
      </p:sp>
      <p:sp>
        <p:nvSpPr>
          <p:cNvPr id="9" name="Rounded Rectangular Callout 8"/>
          <p:cNvSpPr/>
          <p:nvPr/>
        </p:nvSpPr>
        <p:spPr>
          <a:xfrm>
            <a:off x="7707683" y="989556"/>
            <a:ext cx="4258849"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Suggests they are cosy and complacent before the Inspector arrives</a:t>
            </a:r>
            <a:endParaRPr lang="en-GB" sz="3200" dirty="0">
              <a:solidFill>
                <a:srgbClr val="00B050"/>
              </a:solidFill>
            </a:endParaRPr>
          </a:p>
        </p:txBody>
      </p:sp>
      <p:sp>
        <p:nvSpPr>
          <p:cNvPr id="10" name="Rounded Rectangular Callout 9"/>
          <p:cNvSpPr/>
          <p:nvPr/>
        </p:nvSpPr>
        <p:spPr>
          <a:xfrm>
            <a:off x="2181617" y="4440520"/>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Contrasts with the ‘brighter and harder’ lighting after the Inspector arrives</a:t>
            </a:r>
            <a:endParaRPr lang="en-GB" sz="2400" dirty="0">
              <a:solidFill>
                <a:srgbClr val="00B050"/>
              </a:solidFill>
            </a:endParaRPr>
          </a:p>
        </p:txBody>
      </p:sp>
      <p:sp>
        <p:nvSpPr>
          <p:cNvPr id="11" name="Rounded Rectangular Callout 10"/>
          <p:cNvSpPr/>
          <p:nvPr/>
        </p:nvSpPr>
        <p:spPr>
          <a:xfrm>
            <a:off x="7305806" y="4216964"/>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Priestley uses the lighting to control the mood of the play</a:t>
            </a:r>
            <a:endParaRPr lang="en-GB" sz="3200" dirty="0">
              <a:solidFill>
                <a:srgbClr val="00B050"/>
              </a:solidFill>
            </a:endParaRPr>
          </a:p>
        </p:txBody>
      </p:sp>
    </p:spTree>
    <p:extLst>
      <p:ext uri="{BB962C8B-B14F-4D97-AF65-F5344CB8AC3E}">
        <p14:creationId xmlns:p14="http://schemas.microsoft.com/office/powerpoint/2010/main" val="125545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3170955"/>
            <a:ext cx="10515600" cy="1325563"/>
          </a:xfrm>
        </p:spPr>
        <p:txBody>
          <a:bodyPr/>
          <a:lstStyle/>
          <a:p>
            <a:r>
              <a:rPr lang="en-GB" dirty="0"/>
              <a:t>‘Unsinkable, absolutely unsinkable’ </a:t>
            </a:r>
            <a:r>
              <a:rPr lang="en-GB" dirty="0">
                <a:solidFill>
                  <a:srgbClr val="7030A0"/>
                </a:solidFill>
              </a:rPr>
              <a:t>Birling</a:t>
            </a:r>
            <a:br>
              <a:rPr lang="en-GB" dirty="0">
                <a:solidFill>
                  <a:srgbClr val="7030A0"/>
                </a:solidFill>
              </a:rPr>
            </a:br>
            <a:endParaRPr lang="en-GB" dirty="0"/>
          </a:p>
        </p:txBody>
      </p:sp>
      <p:sp>
        <p:nvSpPr>
          <p:cNvPr id="4" name="Rounded Rectangular Callout 3"/>
          <p:cNvSpPr/>
          <p:nvPr/>
        </p:nvSpPr>
        <p:spPr>
          <a:xfrm>
            <a:off x="2884118" y="1462369"/>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81617" y="4440520"/>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305806" y="4216964"/>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707683" y="1420116"/>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2884118" y="1462369"/>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Repetition &amp; dramatic irony</a:t>
            </a:r>
            <a:endParaRPr lang="en-GB" sz="3200" dirty="0">
              <a:solidFill>
                <a:srgbClr val="00B050"/>
              </a:solidFill>
            </a:endParaRPr>
          </a:p>
        </p:txBody>
      </p:sp>
      <p:sp>
        <p:nvSpPr>
          <p:cNvPr id="9" name="Rounded Rectangular Callout 8"/>
          <p:cNvSpPr/>
          <p:nvPr/>
        </p:nvSpPr>
        <p:spPr>
          <a:xfrm>
            <a:off x="7707682" y="1029046"/>
            <a:ext cx="4258849"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The audience know more about the Titanic than Birling. Priestley deliberately makes him sound lacking in sound judgement.</a:t>
            </a:r>
            <a:endParaRPr lang="en-GB" sz="2400" dirty="0">
              <a:solidFill>
                <a:srgbClr val="00B050"/>
              </a:solidFill>
            </a:endParaRPr>
          </a:p>
        </p:txBody>
      </p:sp>
      <p:sp>
        <p:nvSpPr>
          <p:cNvPr id="10" name="Rounded Rectangular Callout 9"/>
          <p:cNvSpPr/>
          <p:nvPr/>
        </p:nvSpPr>
        <p:spPr>
          <a:xfrm>
            <a:off x="2181617" y="4468519"/>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B050"/>
                </a:solidFill>
              </a:rPr>
              <a:t>He is over confident and arrogant. The adverb ‘absolutely’ shows he is sure he is right.  </a:t>
            </a:r>
            <a:endParaRPr lang="en-GB" sz="2000" dirty="0">
              <a:solidFill>
                <a:srgbClr val="00B050"/>
              </a:solidFill>
            </a:endParaRPr>
          </a:p>
        </p:txBody>
      </p:sp>
      <p:sp>
        <p:nvSpPr>
          <p:cNvPr id="11" name="Rounded Rectangular Callout 10"/>
          <p:cNvSpPr/>
          <p:nvPr/>
        </p:nvSpPr>
        <p:spPr>
          <a:xfrm>
            <a:off x="7305805" y="4216963"/>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B050"/>
                </a:solidFill>
              </a:rPr>
              <a:t>Priestley uses Birling to show a capitalist view of life, and to make the audience dislike what he stands for</a:t>
            </a:r>
            <a:endParaRPr lang="en-GB" sz="3200" dirty="0">
              <a:solidFill>
                <a:srgbClr val="00B050"/>
              </a:solidFill>
            </a:endParaRPr>
          </a:p>
        </p:txBody>
      </p:sp>
    </p:spTree>
    <p:extLst>
      <p:ext uri="{BB962C8B-B14F-4D97-AF65-F5344CB8AC3E}">
        <p14:creationId xmlns:p14="http://schemas.microsoft.com/office/powerpoint/2010/main" val="419319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560" y="4023360"/>
            <a:ext cx="11084073" cy="640715"/>
          </a:xfrm>
        </p:spPr>
        <p:txBody>
          <a:bodyPr>
            <a:normAutofit fontScale="90000"/>
          </a:bodyPr>
          <a:lstStyle/>
          <a:p>
            <a:r>
              <a:rPr lang="en-GB" dirty="0"/>
              <a:t>‘You’d think we were all mixed up together…like bees in a hive’ </a:t>
            </a:r>
            <a:r>
              <a:rPr lang="en-GB" dirty="0">
                <a:solidFill>
                  <a:srgbClr val="7030A0"/>
                </a:solidFill>
              </a:rPr>
              <a:t>Birling </a:t>
            </a:r>
            <a:r>
              <a:rPr lang="en-GB" i="1" dirty="0">
                <a:solidFill>
                  <a:srgbClr val="7030A0"/>
                </a:solidFill>
              </a:rPr>
              <a:t>(just before the inspector arrives!)</a:t>
            </a:r>
            <a:br>
              <a:rPr lang="en-GB" i="1" dirty="0">
                <a:solidFill>
                  <a:srgbClr val="7030A0"/>
                </a:solidFill>
              </a:rPr>
            </a:br>
            <a:r>
              <a:rPr lang="en-GB" dirty="0" smtClean="0"/>
              <a:t/>
            </a:r>
            <a:br>
              <a:rPr lang="en-GB" dirty="0" smtClean="0"/>
            </a:br>
            <a:endParaRPr lang="en-GB" dirty="0"/>
          </a:p>
        </p:txBody>
      </p:sp>
      <p:sp>
        <p:nvSpPr>
          <p:cNvPr id="4" name="Rounded Rectangular Callout 3"/>
          <p:cNvSpPr/>
          <p:nvPr/>
        </p:nvSpPr>
        <p:spPr>
          <a:xfrm>
            <a:off x="2536062" y="1559797"/>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42995" y="4723454"/>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495784" y="4662899"/>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657577" y="1529311"/>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2633597" y="1602068"/>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simile</a:t>
            </a:r>
            <a:endParaRPr lang="en-GB" sz="3200" dirty="0">
              <a:solidFill>
                <a:srgbClr val="00B050"/>
              </a:solidFill>
            </a:endParaRPr>
          </a:p>
        </p:txBody>
      </p:sp>
      <p:sp>
        <p:nvSpPr>
          <p:cNvPr id="9" name="Rounded Rectangular Callout 8"/>
          <p:cNvSpPr/>
          <p:nvPr/>
        </p:nvSpPr>
        <p:spPr>
          <a:xfrm>
            <a:off x="7657578" y="1099339"/>
            <a:ext cx="4258849"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Priestley gives Birling a speech where he ridicules socialist ideas JUST BEFORE he introduces the Inspector</a:t>
            </a:r>
            <a:endParaRPr lang="en-GB" sz="2400" dirty="0">
              <a:solidFill>
                <a:srgbClr val="00B050"/>
              </a:solidFill>
            </a:endParaRPr>
          </a:p>
        </p:txBody>
      </p:sp>
      <p:sp>
        <p:nvSpPr>
          <p:cNvPr id="10" name="Rounded Rectangular Callout 9"/>
          <p:cNvSpPr/>
          <p:nvPr/>
        </p:nvSpPr>
        <p:spPr>
          <a:xfrm>
            <a:off x="2142995" y="4723453"/>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The simile compares people to bees – bees work together for the good of the hive</a:t>
            </a:r>
            <a:endParaRPr lang="en-GB" sz="2400" dirty="0">
              <a:solidFill>
                <a:srgbClr val="00B050"/>
              </a:solidFill>
            </a:endParaRPr>
          </a:p>
        </p:txBody>
      </p:sp>
      <p:sp>
        <p:nvSpPr>
          <p:cNvPr id="11" name="Rounded Rectangular Callout 10"/>
          <p:cNvSpPr/>
          <p:nvPr/>
        </p:nvSpPr>
        <p:spPr>
          <a:xfrm>
            <a:off x="7495783" y="4723452"/>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rgbClr val="00B050"/>
                </a:solidFill>
              </a:rPr>
              <a:t>There is a ‘sharp ring’ on the door as the Inspector arrives, suggesting Birling is going to get a shock when his ideas are challenged</a:t>
            </a:r>
            <a:endParaRPr lang="en-GB" sz="2000" dirty="0">
              <a:solidFill>
                <a:srgbClr val="00B050"/>
              </a:solidFill>
            </a:endParaRPr>
          </a:p>
        </p:txBody>
      </p:sp>
    </p:spTree>
    <p:extLst>
      <p:ext uri="{BB962C8B-B14F-4D97-AF65-F5344CB8AC3E}">
        <p14:creationId xmlns:p14="http://schemas.microsoft.com/office/powerpoint/2010/main" val="129510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13565" y="3772204"/>
            <a:ext cx="10515600" cy="1325563"/>
          </a:xfrm>
        </p:spPr>
        <p:txBody>
          <a:bodyPr>
            <a:normAutofit fontScale="90000"/>
          </a:bodyPr>
          <a:lstStyle/>
          <a:p>
            <a:r>
              <a:rPr lang="en-GB" dirty="0"/>
              <a:t>‘A chain of events’ </a:t>
            </a:r>
            <a:r>
              <a:rPr lang="en-GB" dirty="0">
                <a:solidFill>
                  <a:srgbClr val="7030A0"/>
                </a:solidFill>
              </a:rPr>
              <a:t>Inspector</a:t>
            </a:r>
            <a:br>
              <a:rPr lang="en-GB" dirty="0">
                <a:solidFill>
                  <a:srgbClr val="7030A0"/>
                </a:solidFill>
              </a:rPr>
            </a:br>
            <a:r>
              <a:rPr lang="en-GB" dirty="0" smtClean="0"/>
              <a:t/>
            </a:r>
            <a:br>
              <a:rPr lang="en-GB" dirty="0" smtClean="0"/>
            </a:br>
            <a:endParaRPr lang="en-GB" dirty="0"/>
          </a:p>
        </p:txBody>
      </p:sp>
      <p:sp>
        <p:nvSpPr>
          <p:cNvPr id="4" name="Rounded Rectangular Callout 3"/>
          <p:cNvSpPr/>
          <p:nvPr/>
        </p:nvSpPr>
        <p:spPr>
          <a:xfrm>
            <a:off x="2654475" y="1825625"/>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70136" y="4923382"/>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585556" y="4836189"/>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778664" y="1651239"/>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2660739" y="1827538"/>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Metaphor</a:t>
            </a:r>
            <a:endParaRPr lang="en-GB" sz="3200" dirty="0">
              <a:solidFill>
                <a:srgbClr val="00B050"/>
              </a:solidFill>
            </a:endParaRPr>
          </a:p>
        </p:txBody>
      </p:sp>
      <p:sp>
        <p:nvSpPr>
          <p:cNvPr id="9" name="Rounded Rectangular Callout 8"/>
          <p:cNvSpPr/>
          <p:nvPr/>
        </p:nvSpPr>
        <p:spPr>
          <a:xfrm>
            <a:off x="7772400" y="1589358"/>
            <a:ext cx="4258849"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The inspector is clearly well organised and takes control – he seems to know everything already</a:t>
            </a:r>
            <a:endParaRPr lang="en-GB" sz="2400" dirty="0">
              <a:solidFill>
                <a:srgbClr val="00B050"/>
              </a:solidFill>
            </a:endParaRPr>
          </a:p>
        </p:txBody>
      </p:sp>
      <p:sp>
        <p:nvSpPr>
          <p:cNvPr id="10" name="Rounded Rectangular Callout 9"/>
          <p:cNvSpPr/>
          <p:nvPr/>
        </p:nvSpPr>
        <p:spPr>
          <a:xfrm>
            <a:off x="1988509" y="4823456"/>
            <a:ext cx="4924815" cy="1934618"/>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The ‘chain’ image is of strong links between people/their actions, that cannot be denied by the characters</a:t>
            </a:r>
            <a:endParaRPr lang="en-GB" sz="2400" dirty="0">
              <a:solidFill>
                <a:srgbClr val="00B050"/>
              </a:solidFill>
            </a:endParaRPr>
          </a:p>
        </p:txBody>
      </p:sp>
      <p:sp>
        <p:nvSpPr>
          <p:cNvPr id="11" name="Rounded Rectangular Callout 10"/>
          <p:cNvSpPr/>
          <p:nvPr/>
        </p:nvSpPr>
        <p:spPr>
          <a:xfrm>
            <a:off x="7512485" y="4900482"/>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Heavy industry, struggle</a:t>
            </a:r>
            <a:endParaRPr lang="en-GB" sz="3200" dirty="0">
              <a:solidFill>
                <a:srgbClr val="00B050"/>
              </a:solidFill>
            </a:endParaRPr>
          </a:p>
        </p:txBody>
      </p:sp>
    </p:spTree>
    <p:extLst>
      <p:ext uri="{BB962C8B-B14F-4D97-AF65-F5344CB8AC3E}">
        <p14:creationId xmlns:p14="http://schemas.microsoft.com/office/powerpoint/2010/main" val="366177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3950408"/>
            <a:ext cx="10515600" cy="1325563"/>
          </a:xfrm>
        </p:spPr>
        <p:txBody>
          <a:bodyPr>
            <a:normAutofit fontScale="90000"/>
          </a:bodyPr>
          <a:lstStyle/>
          <a:p>
            <a:pPr marL="0" indent="0"/>
            <a:r>
              <a:rPr lang="en-GB" dirty="0"/>
              <a:t>‘Burnt her inside out of course’ </a:t>
            </a:r>
            <a:r>
              <a:rPr lang="en-GB" dirty="0">
                <a:solidFill>
                  <a:srgbClr val="7030A0"/>
                </a:solidFill>
              </a:rPr>
              <a:t>Inspector</a:t>
            </a:r>
            <a:br>
              <a:rPr lang="en-GB" dirty="0">
                <a:solidFill>
                  <a:srgbClr val="7030A0"/>
                </a:solidFill>
              </a:rPr>
            </a:br>
            <a:r>
              <a:rPr lang="en-GB" dirty="0"/>
              <a:t/>
            </a:r>
            <a:br>
              <a:rPr lang="en-GB" dirty="0"/>
            </a:br>
            <a:endParaRPr lang="en-GB" dirty="0"/>
          </a:p>
        </p:txBody>
      </p:sp>
      <p:sp>
        <p:nvSpPr>
          <p:cNvPr id="4" name="Rounded Rectangular Callout 3"/>
          <p:cNvSpPr/>
          <p:nvPr/>
        </p:nvSpPr>
        <p:spPr>
          <a:xfrm>
            <a:off x="2654475" y="1825625"/>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Technique?</a:t>
            </a:r>
            <a:endParaRPr lang="en-GB" sz="3200" dirty="0">
              <a:solidFill>
                <a:srgbClr val="00B050"/>
              </a:solidFill>
            </a:endParaRPr>
          </a:p>
        </p:txBody>
      </p:sp>
      <p:sp>
        <p:nvSpPr>
          <p:cNvPr id="5" name="Rounded Rectangular Callout 4"/>
          <p:cNvSpPr/>
          <p:nvPr/>
        </p:nvSpPr>
        <p:spPr>
          <a:xfrm>
            <a:off x="2170136" y="4923382"/>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Image created?</a:t>
            </a:r>
            <a:endParaRPr lang="en-GB" sz="3200" dirty="0">
              <a:solidFill>
                <a:srgbClr val="00B050"/>
              </a:solidFill>
            </a:endParaRPr>
          </a:p>
        </p:txBody>
      </p:sp>
      <p:sp>
        <p:nvSpPr>
          <p:cNvPr id="6" name="Rounded Rectangular Callout 5"/>
          <p:cNvSpPr/>
          <p:nvPr/>
        </p:nvSpPr>
        <p:spPr>
          <a:xfrm>
            <a:off x="7585556" y="4836189"/>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Connotations and synonyms?</a:t>
            </a:r>
            <a:endParaRPr lang="en-GB" sz="3200" dirty="0">
              <a:solidFill>
                <a:srgbClr val="00B050"/>
              </a:solidFill>
            </a:endParaRPr>
          </a:p>
        </p:txBody>
      </p:sp>
      <p:sp>
        <p:nvSpPr>
          <p:cNvPr id="7" name="Rounded Rectangular Callout 6"/>
          <p:cNvSpPr/>
          <p:nvPr/>
        </p:nvSpPr>
        <p:spPr>
          <a:xfrm>
            <a:off x="7778664" y="1651239"/>
            <a:ext cx="4258849" cy="142796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Effect on the audience?</a:t>
            </a:r>
            <a:endParaRPr lang="en-GB" sz="3200" dirty="0">
              <a:solidFill>
                <a:srgbClr val="00B050"/>
              </a:solidFill>
            </a:endParaRPr>
          </a:p>
        </p:txBody>
      </p:sp>
      <p:sp>
        <p:nvSpPr>
          <p:cNvPr id="8" name="Rounded Rectangular Callout 7"/>
          <p:cNvSpPr/>
          <p:nvPr/>
        </p:nvSpPr>
        <p:spPr>
          <a:xfrm>
            <a:off x="2426918" y="1324809"/>
            <a:ext cx="4668033" cy="1928783"/>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Emotive language</a:t>
            </a:r>
            <a:endParaRPr lang="en-GB" sz="3200" dirty="0">
              <a:solidFill>
                <a:srgbClr val="00B050"/>
              </a:solidFill>
            </a:endParaRPr>
          </a:p>
        </p:txBody>
      </p:sp>
      <p:sp>
        <p:nvSpPr>
          <p:cNvPr id="9" name="Rounded Rectangular Callout 8"/>
          <p:cNvSpPr/>
          <p:nvPr/>
        </p:nvSpPr>
        <p:spPr>
          <a:xfrm>
            <a:off x="7643760" y="1602857"/>
            <a:ext cx="4352793" cy="1858527"/>
          </a:xfrm>
          <a:prstGeom prst="wedgeRound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We are shocked and have empathy for Eva/Daisy – even though we never see her</a:t>
            </a:r>
            <a:endParaRPr lang="en-GB" sz="2400" dirty="0">
              <a:solidFill>
                <a:srgbClr val="00B050"/>
              </a:solidFill>
            </a:endParaRPr>
          </a:p>
        </p:txBody>
      </p:sp>
      <p:sp>
        <p:nvSpPr>
          <p:cNvPr id="10" name="Rounded Rectangular Callout 9"/>
          <p:cNvSpPr/>
          <p:nvPr/>
        </p:nvSpPr>
        <p:spPr>
          <a:xfrm>
            <a:off x="1837152" y="4763993"/>
            <a:ext cx="4924815" cy="1934618"/>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rgbClr val="00B050"/>
                </a:solidFill>
              </a:rPr>
              <a:t>Eva’s desperation</a:t>
            </a:r>
            <a:endParaRPr lang="en-GB" sz="3200" dirty="0">
              <a:solidFill>
                <a:srgbClr val="00B050"/>
              </a:solidFill>
            </a:endParaRPr>
          </a:p>
        </p:txBody>
      </p:sp>
      <p:sp>
        <p:nvSpPr>
          <p:cNvPr id="11" name="Rounded Rectangular Callout 10"/>
          <p:cNvSpPr/>
          <p:nvPr/>
        </p:nvSpPr>
        <p:spPr>
          <a:xfrm>
            <a:off x="7585555" y="4841491"/>
            <a:ext cx="4258849" cy="1427967"/>
          </a:xfrm>
          <a:prstGeom prst="wedgeRoundRectCallout">
            <a:avLst>
              <a:gd name="adj1" fmla="val -35539"/>
              <a:gd name="adj2" fmla="val -7171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B050"/>
                </a:solidFill>
              </a:rPr>
              <a:t>Links to ideas of fire and hell – ‘fire and blood and anguish’ + ‘the hellish thing’</a:t>
            </a:r>
            <a:endParaRPr lang="en-GB" sz="2400" dirty="0">
              <a:solidFill>
                <a:srgbClr val="00B050"/>
              </a:solidFill>
            </a:endParaRPr>
          </a:p>
        </p:txBody>
      </p:sp>
    </p:spTree>
    <p:extLst>
      <p:ext uri="{BB962C8B-B14F-4D97-AF65-F5344CB8AC3E}">
        <p14:creationId xmlns:p14="http://schemas.microsoft.com/office/powerpoint/2010/main" val="103632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9500" y="365125"/>
            <a:ext cx="7984299" cy="1325563"/>
          </a:xfrm>
        </p:spPr>
        <p:txBody>
          <a:bodyPr/>
          <a:lstStyle/>
          <a:p>
            <a:r>
              <a:rPr lang="en-GB" dirty="0" smtClean="0"/>
              <a:t>Dazzle the examiner</a:t>
            </a:r>
            <a:endParaRPr lang="en-GB" dirty="0"/>
          </a:p>
        </p:txBody>
      </p:sp>
      <p:sp>
        <p:nvSpPr>
          <p:cNvPr id="3" name="Content Placeholder 2"/>
          <p:cNvSpPr>
            <a:spLocks noGrp="1"/>
          </p:cNvSpPr>
          <p:nvPr>
            <p:ph idx="1"/>
          </p:nvPr>
        </p:nvSpPr>
        <p:spPr/>
        <p:txBody>
          <a:bodyPr/>
          <a:lstStyle/>
          <a:p>
            <a:pPr marL="0" indent="0">
              <a:buNone/>
            </a:pPr>
            <a:r>
              <a:rPr lang="en-GB" dirty="0" smtClean="0"/>
              <a:t>The emotive language used by the Inspector to describe Eva’s suicide, ‘burnt her inside out’ shocks both the audience and the characters on the stage. The connotations of burning link to Eric’s use of the adjective ‘hellish thing’ when he admits to his abuse of Eva, suggesting that his actions have far more serious consequences than he realises.  Priestley uses the Inspector as his mouthpiece to claim it will lead to ‘fire and blood and anguish’ when the working classes finally rise up against the oppression of capitalism, perhaps in revolution.</a:t>
            </a:r>
            <a:endParaRPr lang="en-GB"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4124" b="94330" l="2317" r="95753"/>
                    </a14:imgEffect>
                  </a14:imgLayer>
                </a14:imgProps>
              </a:ext>
            </a:extLst>
          </a:blip>
          <a:stretch>
            <a:fillRect/>
          </a:stretch>
        </p:blipFill>
        <p:spPr>
          <a:xfrm>
            <a:off x="8783159" y="103981"/>
            <a:ext cx="2466975" cy="184785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4124" b="94330" l="2317" r="95753"/>
                    </a14:imgEffect>
                  </a14:imgLayer>
                </a14:imgProps>
              </a:ext>
            </a:extLst>
          </a:blip>
          <a:stretch>
            <a:fillRect/>
          </a:stretch>
        </p:blipFill>
        <p:spPr>
          <a:xfrm>
            <a:off x="864262" y="0"/>
            <a:ext cx="2466975" cy="1847850"/>
          </a:xfrm>
          <a:prstGeom prst="rect">
            <a:avLst/>
          </a:prstGeom>
        </p:spPr>
      </p:pic>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4124" b="94330" l="2317" r="95753"/>
                    </a14:imgEffect>
                  </a14:imgLayer>
                </a14:imgProps>
              </a:ext>
            </a:extLst>
          </a:blip>
          <a:stretch>
            <a:fillRect/>
          </a:stretch>
        </p:blipFill>
        <p:spPr>
          <a:xfrm rot="20354575">
            <a:off x="2270637" y="5092973"/>
            <a:ext cx="1724089" cy="1291403"/>
          </a:xfrm>
          <a:prstGeom prst="rect">
            <a:avLst/>
          </a:prstGeom>
        </p:spPr>
      </p:pic>
    </p:spTree>
    <p:extLst>
      <p:ext uri="{BB962C8B-B14F-4D97-AF65-F5344CB8AC3E}">
        <p14:creationId xmlns:p14="http://schemas.microsoft.com/office/powerpoint/2010/main" val="1061216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36" y="623453"/>
            <a:ext cx="10442863" cy="587086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63706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4000" r="-1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964" y="405245"/>
            <a:ext cx="10401300" cy="612024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7515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1" y="509155"/>
            <a:ext cx="10120744" cy="581891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804427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4000" r="-14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1" y="446809"/>
            <a:ext cx="10754590" cy="599555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370681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582" y="436418"/>
            <a:ext cx="10785764" cy="599555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90211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112" y="243205"/>
            <a:ext cx="11850624" cy="890651"/>
          </a:xfrm>
          <a:solidFill>
            <a:schemeClr val="accent4">
              <a:lumMod val="40000"/>
              <a:lumOff val="60000"/>
            </a:schemeClr>
          </a:solidFill>
        </p:spPr>
        <p:txBody>
          <a:bodyPr/>
          <a:lstStyle/>
          <a:p>
            <a:r>
              <a:rPr lang="en-GB" dirty="0" smtClean="0"/>
              <a:t>Learn these quotes </a:t>
            </a:r>
            <a:r>
              <a:rPr lang="en-GB" dirty="0" smtClean="0"/>
              <a:t>from Act One</a:t>
            </a:r>
            <a:endParaRPr lang="en-GB" dirty="0"/>
          </a:p>
        </p:txBody>
      </p:sp>
      <p:sp>
        <p:nvSpPr>
          <p:cNvPr id="3" name="Content Placeholder 2"/>
          <p:cNvSpPr>
            <a:spLocks noGrp="1"/>
          </p:cNvSpPr>
          <p:nvPr>
            <p:ph idx="1"/>
          </p:nvPr>
        </p:nvSpPr>
        <p:spPr>
          <a:xfrm>
            <a:off x="449179" y="1825625"/>
            <a:ext cx="10904621" cy="4351338"/>
          </a:xfrm>
        </p:spPr>
        <p:txBody>
          <a:bodyPr>
            <a:normAutofit/>
          </a:bodyPr>
          <a:lstStyle/>
          <a:p>
            <a:pPr marL="0" indent="0">
              <a:buNone/>
            </a:pPr>
            <a:r>
              <a:rPr lang="en-GB" sz="3600" i="1" dirty="0" smtClean="0"/>
              <a:t>The lighting should be pink and intimate until the </a:t>
            </a:r>
            <a:r>
              <a:rPr lang="en-GB" sz="3600" i="1" dirty="0" smtClean="0"/>
              <a:t>Inspector arrives  - </a:t>
            </a:r>
            <a:r>
              <a:rPr lang="en-GB" sz="3600" i="1" dirty="0" smtClean="0">
                <a:solidFill>
                  <a:srgbClr val="7030A0"/>
                </a:solidFill>
              </a:rPr>
              <a:t>stage direction</a:t>
            </a:r>
          </a:p>
          <a:p>
            <a:pPr marL="0" indent="0">
              <a:buNone/>
            </a:pPr>
            <a:r>
              <a:rPr lang="en-GB" sz="3600" dirty="0" smtClean="0"/>
              <a:t>‘Unsinkable, absolutely unsinkable’ </a:t>
            </a:r>
            <a:r>
              <a:rPr lang="en-GB" sz="3600" dirty="0" smtClean="0">
                <a:solidFill>
                  <a:srgbClr val="7030A0"/>
                </a:solidFill>
              </a:rPr>
              <a:t>Birling</a:t>
            </a:r>
          </a:p>
          <a:p>
            <a:pPr marL="0" indent="0">
              <a:buNone/>
            </a:pPr>
            <a:r>
              <a:rPr lang="en-GB" sz="3600" dirty="0" smtClean="0"/>
              <a:t>‘You’d think we were all mixed up together…like bees in a hive’ </a:t>
            </a:r>
            <a:r>
              <a:rPr lang="en-GB" sz="3600" dirty="0" smtClean="0">
                <a:solidFill>
                  <a:srgbClr val="7030A0"/>
                </a:solidFill>
              </a:rPr>
              <a:t>Birling </a:t>
            </a:r>
            <a:r>
              <a:rPr lang="en-GB" sz="3600" i="1" dirty="0" smtClean="0">
                <a:solidFill>
                  <a:srgbClr val="7030A0"/>
                </a:solidFill>
              </a:rPr>
              <a:t>(just before the inspector arrives!)</a:t>
            </a:r>
          </a:p>
          <a:p>
            <a:pPr marL="0" indent="0">
              <a:buNone/>
            </a:pPr>
            <a:r>
              <a:rPr lang="en-GB" sz="3600" dirty="0" smtClean="0"/>
              <a:t>‘A chain of events’ </a:t>
            </a:r>
            <a:r>
              <a:rPr lang="en-GB" sz="3600" dirty="0" smtClean="0">
                <a:solidFill>
                  <a:srgbClr val="7030A0"/>
                </a:solidFill>
              </a:rPr>
              <a:t>Inspector</a:t>
            </a:r>
          </a:p>
          <a:p>
            <a:pPr marL="0" indent="0">
              <a:buNone/>
            </a:pPr>
            <a:r>
              <a:rPr lang="en-GB" sz="3600" dirty="0" smtClean="0"/>
              <a:t>‘Burnt her inside out of course’ </a:t>
            </a:r>
            <a:r>
              <a:rPr lang="en-GB" sz="3600" dirty="0" smtClean="0">
                <a:solidFill>
                  <a:srgbClr val="7030A0"/>
                </a:solidFill>
              </a:rPr>
              <a:t>Inspector</a:t>
            </a:r>
          </a:p>
          <a:p>
            <a:pPr marL="0" indent="0">
              <a:buNone/>
            </a:pPr>
            <a:endParaRPr lang="en-GB" sz="3600" dirty="0"/>
          </a:p>
        </p:txBody>
      </p:sp>
    </p:spTree>
    <p:extLst>
      <p:ext uri="{BB962C8B-B14F-4D97-AF65-F5344CB8AC3E}">
        <p14:creationId xmlns:p14="http://schemas.microsoft.com/office/powerpoint/2010/main" val="3702326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264" y="365125"/>
            <a:ext cx="11801856" cy="719963"/>
          </a:xfrm>
          <a:solidFill>
            <a:schemeClr val="accent4">
              <a:lumMod val="40000"/>
              <a:lumOff val="60000"/>
            </a:schemeClr>
          </a:solidFill>
        </p:spPr>
        <p:txBody>
          <a:bodyPr/>
          <a:lstStyle/>
          <a:p>
            <a:r>
              <a:rPr lang="en-GB" dirty="0" smtClean="0"/>
              <a:t>Can you remember them?</a:t>
            </a:r>
            <a:endParaRPr lang="en-GB" dirty="0"/>
          </a:p>
        </p:txBody>
      </p:sp>
      <p:sp>
        <p:nvSpPr>
          <p:cNvPr id="3" name="Content Placeholder 2"/>
          <p:cNvSpPr>
            <a:spLocks noGrp="1"/>
          </p:cNvSpPr>
          <p:nvPr>
            <p:ph idx="1"/>
          </p:nvPr>
        </p:nvSpPr>
        <p:spPr>
          <a:xfrm>
            <a:off x="449179" y="1825625"/>
            <a:ext cx="10904621" cy="4351338"/>
          </a:xfrm>
        </p:spPr>
        <p:txBody>
          <a:bodyPr>
            <a:normAutofit lnSpcReduction="10000"/>
          </a:bodyPr>
          <a:lstStyle/>
          <a:p>
            <a:pPr marL="0" indent="0">
              <a:buNone/>
            </a:pPr>
            <a:r>
              <a:rPr lang="en-GB" sz="3600" i="1" dirty="0"/>
              <a:t>The lighting should be </a:t>
            </a:r>
            <a:r>
              <a:rPr lang="en-GB" sz="3600" i="1" dirty="0" smtClean="0"/>
              <a:t>________________until </a:t>
            </a:r>
            <a:r>
              <a:rPr lang="en-GB" sz="3600" i="1" dirty="0"/>
              <a:t>the Inspector arrives  - </a:t>
            </a:r>
            <a:r>
              <a:rPr lang="en-GB" sz="3600" i="1" dirty="0">
                <a:solidFill>
                  <a:srgbClr val="7030A0"/>
                </a:solidFill>
              </a:rPr>
              <a:t>stage direction</a:t>
            </a:r>
          </a:p>
          <a:p>
            <a:pPr marL="0" indent="0">
              <a:buNone/>
            </a:pPr>
            <a:r>
              <a:rPr lang="en-GB" sz="3600" dirty="0" smtClean="0"/>
              <a:t>‘__________, absolutely__________’ </a:t>
            </a:r>
            <a:r>
              <a:rPr lang="en-GB" sz="3600" dirty="0">
                <a:solidFill>
                  <a:srgbClr val="7030A0"/>
                </a:solidFill>
              </a:rPr>
              <a:t>Birling</a:t>
            </a:r>
          </a:p>
          <a:p>
            <a:pPr marL="0" indent="0">
              <a:buNone/>
            </a:pPr>
            <a:r>
              <a:rPr lang="en-GB" sz="3600" dirty="0"/>
              <a:t>‘You’d think we were all mixed up </a:t>
            </a:r>
            <a:r>
              <a:rPr lang="en-GB" sz="3600" dirty="0" smtClean="0"/>
              <a:t>together… like______________________’ </a:t>
            </a:r>
            <a:r>
              <a:rPr lang="en-GB" sz="3600" dirty="0">
                <a:solidFill>
                  <a:srgbClr val="7030A0"/>
                </a:solidFill>
              </a:rPr>
              <a:t>Birling </a:t>
            </a:r>
            <a:r>
              <a:rPr lang="en-GB" sz="3600" i="1" dirty="0">
                <a:solidFill>
                  <a:srgbClr val="7030A0"/>
                </a:solidFill>
              </a:rPr>
              <a:t>(just before the inspector arrives!)</a:t>
            </a:r>
          </a:p>
          <a:p>
            <a:pPr marL="0" indent="0">
              <a:buNone/>
            </a:pPr>
            <a:r>
              <a:rPr lang="en-GB" sz="3600" dirty="0"/>
              <a:t>‘A </a:t>
            </a:r>
            <a:r>
              <a:rPr lang="en-GB" sz="3600" dirty="0" smtClean="0"/>
              <a:t>_________of </a:t>
            </a:r>
            <a:r>
              <a:rPr lang="en-GB" sz="3600" dirty="0"/>
              <a:t>events’ </a:t>
            </a:r>
            <a:r>
              <a:rPr lang="en-GB" sz="3600" dirty="0">
                <a:solidFill>
                  <a:srgbClr val="7030A0"/>
                </a:solidFill>
              </a:rPr>
              <a:t>Inspector</a:t>
            </a:r>
          </a:p>
          <a:p>
            <a:pPr marL="0" indent="0">
              <a:buNone/>
            </a:pPr>
            <a:r>
              <a:rPr lang="en-GB" sz="3600" dirty="0" smtClean="0"/>
              <a:t>‘________her </a:t>
            </a:r>
            <a:r>
              <a:rPr lang="en-GB" sz="3600" dirty="0"/>
              <a:t>inside out of course’ </a:t>
            </a:r>
            <a:r>
              <a:rPr lang="en-GB" sz="3600" dirty="0">
                <a:solidFill>
                  <a:srgbClr val="7030A0"/>
                </a:solidFill>
              </a:rPr>
              <a:t>Inspector</a:t>
            </a:r>
          </a:p>
          <a:p>
            <a:pPr marL="0" indent="0">
              <a:buNone/>
            </a:pPr>
            <a:endParaRPr lang="en-GB" sz="3600" dirty="0"/>
          </a:p>
        </p:txBody>
      </p:sp>
    </p:spTree>
    <p:extLst>
      <p:ext uri="{BB962C8B-B14F-4D97-AF65-F5344CB8AC3E}">
        <p14:creationId xmlns:p14="http://schemas.microsoft.com/office/powerpoint/2010/main" val="211809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072" y="365125"/>
            <a:ext cx="11158728" cy="1325563"/>
          </a:xfrm>
          <a:solidFill>
            <a:schemeClr val="accent4">
              <a:lumMod val="40000"/>
              <a:lumOff val="60000"/>
            </a:schemeClr>
          </a:solidFill>
        </p:spPr>
        <p:txBody>
          <a:bodyPr/>
          <a:lstStyle/>
          <a:p>
            <a:pPr algn="ctr"/>
            <a:r>
              <a:rPr lang="en-GB" dirty="0" smtClean="0"/>
              <a:t>How did you do?</a:t>
            </a:r>
            <a:endParaRPr lang="en-GB" dirty="0"/>
          </a:p>
        </p:txBody>
      </p:sp>
      <p:sp>
        <p:nvSpPr>
          <p:cNvPr id="3" name="Content Placeholder 2"/>
          <p:cNvSpPr>
            <a:spLocks noGrp="1"/>
          </p:cNvSpPr>
          <p:nvPr>
            <p:ph idx="1"/>
          </p:nvPr>
        </p:nvSpPr>
        <p:spPr>
          <a:xfrm>
            <a:off x="449179" y="1825625"/>
            <a:ext cx="10904621" cy="4351338"/>
          </a:xfrm>
        </p:spPr>
        <p:txBody>
          <a:bodyPr>
            <a:normAutofit/>
          </a:bodyPr>
          <a:lstStyle/>
          <a:p>
            <a:pPr marL="0" indent="0">
              <a:buNone/>
            </a:pPr>
            <a:r>
              <a:rPr lang="en-GB" sz="3600" i="1" dirty="0"/>
              <a:t>The lighting should be pink and intimate until the Inspector arrives  - </a:t>
            </a:r>
            <a:r>
              <a:rPr lang="en-GB" sz="3600" i="1" dirty="0">
                <a:solidFill>
                  <a:srgbClr val="7030A0"/>
                </a:solidFill>
              </a:rPr>
              <a:t>stage direction</a:t>
            </a:r>
          </a:p>
          <a:p>
            <a:pPr marL="0" indent="0">
              <a:buNone/>
            </a:pPr>
            <a:r>
              <a:rPr lang="en-GB" sz="3600" dirty="0"/>
              <a:t>‘Unsinkable, absolutely unsinkable’ </a:t>
            </a:r>
            <a:r>
              <a:rPr lang="en-GB" sz="3600" dirty="0">
                <a:solidFill>
                  <a:srgbClr val="7030A0"/>
                </a:solidFill>
              </a:rPr>
              <a:t>Birling</a:t>
            </a:r>
          </a:p>
          <a:p>
            <a:pPr marL="0" indent="0">
              <a:buNone/>
            </a:pPr>
            <a:r>
              <a:rPr lang="en-GB" sz="3600" dirty="0"/>
              <a:t>‘You’d think we were all mixed up together…like bees in a hive’ </a:t>
            </a:r>
            <a:r>
              <a:rPr lang="en-GB" sz="3600" dirty="0">
                <a:solidFill>
                  <a:srgbClr val="7030A0"/>
                </a:solidFill>
              </a:rPr>
              <a:t>Birling </a:t>
            </a:r>
            <a:r>
              <a:rPr lang="en-GB" sz="3600" i="1" dirty="0">
                <a:solidFill>
                  <a:srgbClr val="7030A0"/>
                </a:solidFill>
              </a:rPr>
              <a:t>(just before the inspector arrives!)</a:t>
            </a:r>
          </a:p>
          <a:p>
            <a:pPr marL="0" indent="0">
              <a:buNone/>
            </a:pPr>
            <a:r>
              <a:rPr lang="en-GB" sz="3600" dirty="0"/>
              <a:t>‘A chain of events’ </a:t>
            </a:r>
            <a:r>
              <a:rPr lang="en-GB" sz="3600" dirty="0">
                <a:solidFill>
                  <a:srgbClr val="7030A0"/>
                </a:solidFill>
              </a:rPr>
              <a:t>Inspector</a:t>
            </a:r>
          </a:p>
          <a:p>
            <a:pPr marL="0" indent="0">
              <a:buNone/>
            </a:pPr>
            <a:r>
              <a:rPr lang="en-GB" sz="3600" dirty="0"/>
              <a:t>‘Burnt her inside out of course’ </a:t>
            </a:r>
            <a:r>
              <a:rPr lang="en-GB" sz="3600" dirty="0">
                <a:solidFill>
                  <a:srgbClr val="7030A0"/>
                </a:solidFill>
              </a:rPr>
              <a:t>Inspector</a:t>
            </a:r>
          </a:p>
          <a:p>
            <a:pPr marL="0" indent="0">
              <a:buNone/>
            </a:pPr>
            <a:endParaRPr lang="en-GB" sz="3600" dirty="0"/>
          </a:p>
        </p:txBody>
      </p:sp>
    </p:spTree>
    <p:extLst>
      <p:ext uri="{BB962C8B-B14F-4D97-AF65-F5344CB8AC3E}">
        <p14:creationId xmlns:p14="http://schemas.microsoft.com/office/powerpoint/2010/main" val="1833415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667</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Learn these quotes from Act One</vt:lpstr>
      <vt:lpstr>Can you remember them?</vt:lpstr>
      <vt:lpstr>How did you do?</vt:lpstr>
      <vt:lpstr>The lighting should be pink and intimate until the Inspector arrives  - stage direction </vt:lpstr>
      <vt:lpstr>‘Unsinkable, absolutely unsinkable’ Birling </vt:lpstr>
      <vt:lpstr>‘You’d think we were all mixed up together…like bees in a hive’ Birling (just before the inspector arrives!)  </vt:lpstr>
      <vt:lpstr>‘A chain of events’ Inspector  </vt:lpstr>
      <vt:lpstr>‘Burnt her inside out of course’ Inspector  </vt:lpstr>
      <vt:lpstr>Dazzle the examiner</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WorrallC</dc:creator>
  <cp:lastModifiedBy>AlkerC</cp:lastModifiedBy>
  <cp:revision>10</cp:revision>
  <dcterms:created xsi:type="dcterms:W3CDTF">2019-01-28T16:59:11Z</dcterms:created>
  <dcterms:modified xsi:type="dcterms:W3CDTF">2019-02-11T16:11:23Z</dcterms:modified>
</cp:coreProperties>
</file>