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7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C604D-F2C9-47A1-8759-C65505936A0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937C683-9061-440C-B465-C882B139A8AD}">
      <dgm:prSet phldrT="[Text]"/>
      <dgm:spPr/>
      <dgm:t>
        <a:bodyPr/>
        <a:lstStyle/>
        <a:p>
          <a:r>
            <a:rPr lang="en-GB" dirty="0" smtClean="0"/>
            <a:t>AO1a – </a:t>
          </a:r>
        </a:p>
        <a:p>
          <a:r>
            <a:rPr lang="en-GB" dirty="0" smtClean="0"/>
            <a:t>make a point related to the question - S</a:t>
          </a:r>
          <a:endParaRPr lang="en-GB" dirty="0"/>
        </a:p>
      </dgm:t>
    </dgm:pt>
    <dgm:pt modelId="{BA7B85F6-40AD-4198-B1ED-0F5149551381}" type="parTrans" cxnId="{DB3E532F-ED74-4D8B-AC24-1952D033AA2B}">
      <dgm:prSet/>
      <dgm:spPr/>
      <dgm:t>
        <a:bodyPr/>
        <a:lstStyle/>
        <a:p>
          <a:endParaRPr lang="en-GB"/>
        </a:p>
      </dgm:t>
    </dgm:pt>
    <dgm:pt modelId="{0728A6ED-FF01-45B6-9AFD-706D7AB3E2C6}" type="sibTrans" cxnId="{DB3E532F-ED74-4D8B-AC24-1952D033AA2B}">
      <dgm:prSet/>
      <dgm:spPr/>
      <dgm:t>
        <a:bodyPr/>
        <a:lstStyle/>
        <a:p>
          <a:endParaRPr lang="en-GB"/>
        </a:p>
      </dgm:t>
    </dgm:pt>
    <dgm:pt modelId="{3B67719B-2381-467D-90ED-23AB5262C16E}">
      <dgm:prSet phldrT="[Text]"/>
      <dgm:spPr/>
      <dgm:t>
        <a:bodyPr/>
        <a:lstStyle/>
        <a:p>
          <a:r>
            <a:rPr lang="en-GB" dirty="0" smtClean="0"/>
            <a:t>AO1b – </a:t>
          </a:r>
        </a:p>
        <a:p>
          <a:r>
            <a:rPr lang="en-GB" dirty="0" smtClean="0"/>
            <a:t>support the statement with a quote or reference - Q</a:t>
          </a:r>
          <a:endParaRPr lang="en-GB" dirty="0"/>
        </a:p>
      </dgm:t>
    </dgm:pt>
    <dgm:pt modelId="{04CD6923-4BBF-485A-8321-4A0A7C3B1697}" type="parTrans" cxnId="{3BE338ED-807C-4B13-85CB-EF83EED49518}">
      <dgm:prSet/>
      <dgm:spPr/>
      <dgm:t>
        <a:bodyPr/>
        <a:lstStyle/>
        <a:p>
          <a:endParaRPr lang="en-GB"/>
        </a:p>
      </dgm:t>
    </dgm:pt>
    <dgm:pt modelId="{EBEF0CCB-8AA3-4DD1-A9B6-A498E988761E}" type="sibTrans" cxnId="{3BE338ED-807C-4B13-85CB-EF83EED49518}">
      <dgm:prSet/>
      <dgm:spPr/>
      <dgm:t>
        <a:bodyPr/>
        <a:lstStyle/>
        <a:p>
          <a:endParaRPr lang="en-GB"/>
        </a:p>
      </dgm:t>
    </dgm:pt>
    <dgm:pt modelId="{2DC6B2FA-A09A-4FAF-9D3D-A7EEA38F95A7}">
      <dgm:prSet phldrT="[Text]"/>
      <dgm:spPr/>
      <dgm:t>
        <a:bodyPr/>
        <a:lstStyle/>
        <a:p>
          <a:r>
            <a:rPr lang="en-GB" dirty="0" smtClean="0"/>
            <a:t>AO2 – </a:t>
          </a:r>
        </a:p>
        <a:p>
          <a:r>
            <a:rPr lang="en-GB" dirty="0" smtClean="0"/>
            <a:t>look at the meaning / language / effect of the quote and show some analysis or inference - I</a:t>
          </a:r>
          <a:endParaRPr lang="en-GB" dirty="0"/>
        </a:p>
      </dgm:t>
    </dgm:pt>
    <dgm:pt modelId="{61560D6F-9BA2-4AE3-8FF5-81C5CE53CA5F}" type="parTrans" cxnId="{3C156F61-B8A0-4156-8932-DA5FAF383EB4}">
      <dgm:prSet/>
      <dgm:spPr/>
      <dgm:t>
        <a:bodyPr/>
        <a:lstStyle/>
        <a:p>
          <a:endParaRPr lang="en-GB"/>
        </a:p>
      </dgm:t>
    </dgm:pt>
    <dgm:pt modelId="{EB4760C6-224B-4FEC-9A47-B1DFD5CCA51F}" type="sibTrans" cxnId="{3C156F61-B8A0-4156-8932-DA5FAF383EB4}">
      <dgm:prSet/>
      <dgm:spPr/>
      <dgm:t>
        <a:bodyPr/>
        <a:lstStyle/>
        <a:p>
          <a:endParaRPr lang="en-GB"/>
        </a:p>
      </dgm:t>
    </dgm:pt>
    <dgm:pt modelId="{A8DD5A35-6760-4032-8A8A-4578DA16E129}">
      <dgm:prSet/>
      <dgm:spPr/>
      <dgm:t>
        <a:bodyPr/>
        <a:lstStyle/>
        <a:p>
          <a:r>
            <a:rPr lang="en-GB" dirty="0" smtClean="0"/>
            <a:t>AO3 – </a:t>
          </a:r>
        </a:p>
        <a:p>
          <a:r>
            <a:rPr lang="en-GB" dirty="0" smtClean="0"/>
            <a:t>link the SQI to context or themes to show an understanding of relationships</a:t>
          </a:r>
          <a:endParaRPr lang="en-GB" dirty="0"/>
        </a:p>
      </dgm:t>
    </dgm:pt>
    <dgm:pt modelId="{AD6D3D7D-E3A9-4F1A-B513-57D831B9689F}" type="parTrans" cxnId="{F90B50AF-B304-4F77-8E6F-48C6343974FD}">
      <dgm:prSet/>
      <dgm:spPr/>
      <dgm:t>
        <a:bodyPr/>
        <a:lstStyle/>
        <a:p>
          <a:endParaRPr lang="en-GB"/>
        </a:p>
      </dgm:t>
    </dgm:pt>
    <dgm:pt modelId="{36B8AF0B-9897-407A-94BD-6CEA64462659}" type="sibTrans" cxnId="{F90B50AF-B304-4F77-8E6F-48C6343974FD}">
      <dgm:prSet/>
      <dgm:spPr/>
      <dgm:t>
        <a:bodyPr/>
        <a:lstStyle/>
        <a:p>
          <a:endParaRPr lang="en-GB"/>
        </a:p>
      </dgm:t>
    </dgm:pt>
    <dgm:pt modelId="{82B20DDD-0DB1-4429-824E-7E92276AEF66}" type="pres">
      <dgm:prSet presAssocID="{C31C604D-F2C9-47A1-8759-C65505936A0D}" presName="CompostProcess" presStyleCnt="0">
        <dgm:presLayoutVars>
          <dgm:dir/>
          <dgm:resizeHandles val="exact"/>
        </dgm:presLayoutVars>
      </dgm:prSet>
      <dgm:spPr/>
    </dgm:pt>
    <dgm:pt modelId="{1E72DDFD-0219-41F3-B1AB-1C69BD133616}" type="pres">
      <dgm:prSet presAssocID="{C31C604D-F2C9-47A1-8759-C65505936A0D}" presName="arrow" presStyleLbl="bgShp" presStyleIdx="0" presStyleCnt="1"/>
      <dgm:spPr/>
    </dgm:pt>
    <dgm:pt modelId="{756BE820-480C-4785-9C45-856930B4102D}" type="pres">
      <dgm:prSet presAssocID="{C31C604D-F2C9-47A1-8759-C65505936A0D}" presName="linearProcess" presStyleCnt="0"/>
      <dgm:spPr/>
    </dgm:pt>
    <dgm:pt modelId="{CD2B711F-7896-4279-A0AD-6A4D7A187F99}" type="pres">
      <dgm:prSet presAssocID="{B937C683-9061-440C-B465-C882B139A8A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D96A15-6592-4B45-92DC-2618C88AFCE6}" type="pres">
      <dgm:prSet presAssocID="{0728A6ED-FF01-45B6-9AFD-706D7AB3E2C6}" presName="sibTrans" presStyleCnt="0"/>
      <dgm:spPr/>
    </dgm:pt>
    <dgm:pt modelId="{9CBEEFFD-D8FF-454C-A521-04F2234208C7}" type="pres">
      <dgm:prSet presAssocID="{3B67719B-2381-467D-90ED-23AB5262C16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FFBCE5-83F1-426D-960B-C280AFC017D1}" type="pres">
      <dgm:prSet presAssocID="{EBEF0CCB-8AA3-4DD1-A9B6-A498E988761E}" presName="sibTrans" presStyleCnt="0"/>
      <dgm:spPr/>
    </dgm:pt>
    <dgm:pt modelId="{54DCA791-FBA6-48E4-8858-65CE3E189F08}" type="pres">
      <dgm:prSet presAssocID="{2DC6B2FA-A09A-4FAF-9D3D-A7EEA38F95A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1A02B7-82BA-4563-925C-C94867A38116}" type="pres">
      <dgm:prSet presAssocID="{EB4760C6-224B-4FEC-9A47-B1DFD5CCA51F}" presName="sibTrans" presStyleCnt="0"/>
      <dgm:spPr/>
    </dgm:pt>
    <dgm:pt modelId="{FF1BEAFD-C48A-438D-9063-C17B87CBF50F}" type="pres">
      <dgm:prSet presAssocID="{A8DD5A35-6760-4032-8A8A-4578DA16E12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0B50AF-B304-4F77-8E6F-48C6343974FD}" srcId="{C31C604D-F2C9-47A1-8759-C65505936A0D}" destId="{A8DD5A35-6760-4032-8A8A-4578DA16E129}" srcOrd="3" destOrd="0" parTransId="{AD6D3D7D-E3A9-4F1A-B513-57D831B9689F}" sibTransId="{36B8AF0B-9897-407A-94BD-6CEA64462659}"/>
    <dgm:cxn modelId="{3BE338ED-807C-4B13-85CB-EF83EED49518}" srcId="{C31C604D-F2C9-47A1-8759-C65505936A0D}" destId="{3B67719B-2381-467D-90ED-23AB5262C16E}" srcOrd="1" destOrd="0" parTransId="{04CD6923-4BBF-485A-8321-4A0A7C3B1697}" sibTransId="{EBEF0CCB-8AA3-4DD1-A9B6-A498E988761E}"/>
    <dgm:cxn modelId="{0FED6063-50B5-42DC-ACBE-DAC4B0EA93B0}" type="presOf" srcId="{C31C604D-F2C9-47A1-8759-C65505936A0D}" destId="{82B20DDD-0DB1-4429-824E-7E92276AEF66}" srcOrd="0" destOrd="0" presId="urn:microsoft.com/office/officeart/2005/8/layout/hProcess9"/>
    <dgm:cxn modelId="{6DF7FF65-B6F9-48BA-AED3-33560DC7E2BB}" type="presOf" srcId="{A8DD5A35-6760-4032-8A8A-4578DA16E129}" destId="{FF1BEAFD-C48A-438D-9063-C17B87CBF50F}" srcOrd="0" destOrd="0" presId="urn:microsoft.com/office/officeart/2005/8/layout/hProcess9"/>
    <dgm:cxn modelId="{DB3E532F-ED74-4D8B-AC24-1952D033AA2B}" srcId="{C31C604D-F2C9-47A1-8759-C65505936A0D}" destId="{B937C683-9061-440C-B465-C882B139A8AD}" srcOrd="0" destOrd="0" parTransId="{BA7B85F6-40AD-4198-B1ED-0F5149551381}" sibTransId="{0728A6ED-FF01-45B6-9AFD-706D7AB3E2C6}"/>
    <dgm:cxn modelId="{E1E9FB8D-AB6A-401D-B961-D05A94065292}" type="presOf" srcId="{B937C683-9061-440C-B465-C882B139A8AD}" destId="{CD2B711F-7896-4279-A0AD-6A4D7A187F99}" srcOrd="0" destOrd="0" presId="urn:microsoft.com/office/officeart/2005/8/layout/hProcess9"/>
    <dgm:cxn modelId="{96E13FC1-987A-4DFA-B7ED-02AE6BEBD9F1}" type="presOf" srcId="{3B67719B-2381-467D-90ED-23AB5262C16E}" destId="{9CBEEFFD-D8FF-454C-A521-04F2234208C7}" srcOrd="0" destOrd="0" presId="urn:microsoft.com/office/officeart/2005/8/layout/hProcess9"/>
    <dgm:cxn modelId="{105D1E6F-AE93-4AD7-B24D-579B61600D4C}" type="presOf" srcId="{2DC6B2FA-A09A-4FAF-9D3D-A7EEA38F95A7}" destId="{54DCA791-FBA6-48E4-8858-65CE3E189F08}" srcOrd="0" destOrd="0" presId="urn:microsoft.com/office/officeart/2005/8/layout/hProcess9"/>
    <dgm:cxn modelId="{3C156F61-B8A0-4156-8932-DA5FAF383EB4}" srcId="{C31C604D-F2C9-47A1-8759-C65505936A0D}" destId="{2DC6B2FA-A09A-4FAF-9D3D-A7EEA38F95A7}" srcOrd="2" destOrd="0" parTransId="{61560D6F-9BA2-4AE3-8FF5-81C5CE53CA5F}" sibTransId="{EB4760C6-224B-4FEC-9A47-B1DFD5CCA51F}"/>
    <dgm:cxn modelId="{9618DF7E-FBD2-4CC7-BF91-755CF2B6DF93}" type="presParOf" srcId="{82B20DDD-0DB1-4429-824E-7E92276AEF66}" destId="{1E72DDFD-0219-41F3-B1AB-1C69BD133616}" srcOrd="0" destOrd="0" presId="urn:microsoft.com/office/officeart/2005/8/layout/hProcess9"/>
    <dgm:cxn modelId="{13B3ACB2-0597-4B66-85C3-2854FAB8E913}" type="presParOf" srcId="{82B20DDD-0DB1-4429-824E-7E92276AEF66}" destId="{756BE820-480C-4785-9C45-856930B4102D}" srcOrd="1" destOrd="0" presId="urn:microsoft.com/office/officeart/2005/8/layout/hProcess9"/>
    <dgm:cxn modelId="{D25E40DC-CD2D-46B6-9423-B241EDF5E31C}" type="presParOf" srcId="{756BE820-480C-4785-9C45-856930B4102D}" destId="{CD2B711F-7896-4279-A0AD-6A4D7A187F99}" srcOrd="0" destOrd="0" presId="urn:microsoft.com/office/officeart/2005/8/layout/hProcess9"/>
    <dgm:cxn modelId="{E5E1937F-798E-4E25-BCF0-5D7444D2D2A1}" type="presParOf" srcId="{756BE820-480C-4785-9C45-856930B4102D}" destId="{56D96A15-6592-4B45-92DC-2618C88AFCE6}" srcOrd="1" destOrd="0" presId="urn:microsoft.com/office/officeart/2005/8/layout/hProcess9"/>
    <dgm:cxn modelId="{42B15109-7A58-41A9-BA81-13E3F73AFB84}" type="presParOf" srcId="{756BE820-480C-4785-9C45-856930B4102D}" destId="{9CBEEFFD-D8FF-454C-A521-04F2234208C7}" srcOrd="2" destOrd="0" presId="urn:microsoft.com/office/officeart/2005/8/layout/hProcess9"/>
    <dgm:cxn modelId="{9AAFE6A5-E6B1-423F-8B27-305B284CF228}" type="presParOf" srcId="{756BE820-480C-4785-9C45-856930B4102D}" destId="{DEFFBCE5-83F1-426D-960B-C280AFC017D1}" srcOrd="3" destOrd="0" presId="urn:microsoft.com/office/officeart/2005/8/layout/hProcess9"/>
    <dgm:cxn modelId="{D7A892B8-5A18-4481-AFA0-0F245030D091}" type="presParOf" srcId="{756BE820-480C-4785-9C45-856930B4102D}" destId="{54DCA791-FBA6-48E4-8858-65CE3E189F08}" srcOrd="4" destOrd="0" presId="urn:microsoft.com/office/officeart/2005/8/layout/hProcess9"/>
    <dgm:cxn modelId="{086FA687-1A1A-446A-890D-857F8D3E27D2}" type="presParOf" srcId="{756BE820-480C-4785-9C45-856930B4102D}" destId="{B21A02B7-82BA-4563-925C-C94867A38116}" srcOrd="5" destOrd="0" presId="urn:microsoft.com/office/officeart/2005/8/layout/hProcess9"/>
    <dgm:cxn modelId="{75741975-4753-4F1E-8B1F-0410356F24FF}" type="presParOf" srcId="{756BE820-480C-4785-9C45-856930B4102D}" destId="{FF1BEAFD-C48A-438D-9063-C17B87CBF50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0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9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0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7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0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8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1C96A-A2DE-4B91-8D32-774FF6A6E8BC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8C66-7B60-453E-9B85-599B4DED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4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Inspector Calls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 B Priestley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3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3200" b="1" i="1" dirty="0">
                <a:latin typeface="Comic Sans MS" panose="030F0702030302020204" pitchFamily="66" charset="0"/>
              </a:rPr>
              <a:t>“Far too much to say she had…to go she had”</a:t>
            </a:r>
          </a:p>
        </p:txBody>
      </p:sp>
      <p:pic>
        <p:nvPicPr>
          <p:cNvPr id="6" name="Picture 7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i="1" dirty="0">
                <a:latin typeface="Comic Sans MS" panose="030F0702030302020204" pitchFamily="66" charset="0"/>
              </a:rPr>
              <a:t>“Any responsibility, I can’t accept”</a:t>
            </a:r>
          </a:p>
        </p:txBody>
      </p:sp>
      <p:pic>
        <p:nvPicPr>
          <p:cNvPr id="2054" name="Picture 6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3200" b="1" i="1" dirty="0">
                <a:latin typeface="Comic Sans MS" panose="030F0702030302020204" pitchFamily="66" charset="0"/>
              </a:rPr>
              <a:t>“Mean thing, it was. Spoilt everything </a:t>
            </a:r>
            <a:r>
              <a:rPr lang="en-GB" sz="3200" b="1" i="1">
                <a:latin typeface="Comic Sans MS" panose="030F0702030302020204" pitchFamily="66" charset="0"/>
              </a:rPr>
              <a:t>it might”</a:t>
            </a:r>
            <a:endParaRPr lang="en-GB" sz="3200" b="1" i="1" dirty="0">
              <a:latin typeface="Comic Sans MS" panose="030F0702030302020204" pitchFamily="66" charset="0"/>
            </a:endParaRPr>
          </a:p>
        </p:txBody>
      </p:sp>
      <p:pic>
        <p:nvPicPr>
          <p:cNvPr id="5" name="Picture 7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7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– how well do you know the plot?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1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319" t="23821" r="13467" b="21326"/>
          <a:stretch/>
        </p:blipFill>
        <p:spPr>
          <a:xfrm>
            <a:off x="963038" y="875489"/>
            <a:ext cx="10700426" cy="535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1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319" t="18634" r="13276" b="22822"/>
          <a:stretch/>
        </p:blipFill>
        <p:spPr>
          <a:xfrm>
            <a:off x="963038" y="369651"/>
            <a:ext cx="10729609" cy="57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9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 What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GCSE Literature Paper 2</a:t>
            </a:r>
          </a:p>
          <a:p>
            <a:r>
              <a:rPr lang="en-GB" dirty="0" smtClean="0"/>
              <a:t>Section A…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02131"/>
              </p:ext>
            </p:extLst>
          </p:nvPr>
        </p:nvGraphicFramePr>
        <p:xfrm>
          <a:off x="680937" y="2976664"/>
          <a:ext cx="11001982" cy="215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259"/>
                <a:gridCol w="2772147"/>
                <a:gridCol w="2091196"/>
                <a:gridCol w="2091196"/>
                <a:gridCol w="2092184"/>
              </a:tblGrid>
              <a:tr h="54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Assessment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Question types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Target 1 - 4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Target 4 - 6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Target 6 - 9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8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AO1 - 40%; AO2 - 40%; AO3 - 20%; AO4 – SPAG (4 marks)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CHOICE</a:t>
                      </a:r>
                      <a:endParaRPr lang="en-GB" sz="2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‘How does Priestley present / explore [theme] in the play?’</a:t>
                      </a:r>
                      <a:endParaRPr lang="en-GB" sz="2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‘How and why does [character act in a certain way] in the play?’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Know the main events and the characters, and what they are like, as well as the main ideas in the play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Know the key characters /themes and how they contribute to the story, as well as the key messages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Know the key characters / themes in detail, analysing how they develop the plot and connect to the context and message – the intent of the author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0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journey?…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19536" y="1417638"/>
          <a:ext cx="8424936" cy="5035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13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022" t="21264" r="21326" b="17391"/>
          <a:stretch/>
        </p:blipFill>
        <p:spPr>
          <a:xfrm>
            <a:off x="838200" y="50229"/>
            <a:ext cx="10406974" cy="673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7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282" t="20652" r="23218" b="22078"/>
          <a:stretch/>
        </p:blipFill>
        <p:spPr>
          <a:xfrm>
            <a:off x="1631505" y="238170"/>
            <a:ext cx="8725899" cy="57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7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Starter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90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/>
              <a:t>“Calls, An Inspector!”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Work out the original quote, write </a:t>
            </a:r>
            <a:r>
              <a:rPr lang="en-GB" sz="2800"/>
              <a:t>it down – and make </a:t>
            </a:r>
            <a:r>
              <a:rPr lang="en-GB" sz="2800" dirty="0"/>
              <a:t>a note of who says it</a:t>
            </a:r>
          </a:p>
        </p:txBody>
      </p:sp>
      <p:pic>
        <p:nvPicPr>
          <p:cNvPr id="1031" name="Picture 7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8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i="1" dirty="0">
                <a:latin typeface="Comic Sans MS" panose="030F0702030302020204" pitchFamily="66" charset="0"/>
              </a:rPr>
              <a:t>“Make his own way, a man must”</a:t>
            </a:r>
          </a:p>
        </p:txBody>
      </p:sp>
      <p:pic>
        <p:nvPicPr>
          <p:cNvPr id="5" name="Picture 7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3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Comic Sans MS" panose="030F0702030302020204" pitchFamily="66" charset="0"/>
              </a:rPr>
              <a:t>“Inside burnt out, it was…in great agony, she was”</a:t>
            </a:r>
          </a:p>
        </p:txBody>
      </p:sp>
      <p:pic>
        <p:nvPicPr>
          <p:cNvPr id="5" name="Picture 7" descr="Image result for yo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r="12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0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Times New Roman</vt:lpstr>
      <vt:lpstr>Office Theme</vt:lpstr>
      <vt:lpstr>An Inspector Calls</vt:lpstr>
      <vt:lpstr>Why? What for?</vt:lpstr>
      <vt:lpstr>A journey?…</vt:lpstr>
      <vt:lpstr>PowerPoint Presentation</vt:lpstr>
      <vt:lpstr>PowerPoint Presentation</vt:lpstr>
      <vt:lpstr>Quick Starter Game!</vt:lpstr>
      <vt:lpstr>“Calls, An Inspector!”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Developing – how well do you know the plot?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</dc:title>
  <dc:creator>SauntsonH</dc:creator>
  <cp:lastModifiedBy>MartinC</cp:lastModifiedBy>
  <cp:revision>1</cp:revision>
  <dcterms:created xsi:type="dcterms:W3CDTF">2016-12-13T16:48:49Z</dcterms:created>
  <dcterms:modified xsi:type="dcterms:W3CDTF">2016-12-13T17:03:54Z</dcterms:modified>
</cp:coreProperties>
</file>